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4" r:id="rId6"/>
    <p:sldId id="267" r:id="rId7"/>
    <p:sldId id="269" r:id="rId8"/>
    <p:sldId id="271" r:id="rId9"/>
    <p:sldId id="274" r:id="rId10"/>
    <p:sldId id="275" r:id="rId11"/>
    <p:sldId id="259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2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62DD4-69CE-4DC2-B09E-15748BE5E855}" type="datetimeFigureOut">
              <a:rPr lang="fr-FR" smtClean="0"/>
              <a:pPr/>
              <a:t>10/03/2022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E9A3-8E21-40E6-B5B3-80E3F648F4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62DD4-69CE-4DC2-B09E-15748BE5E855}" type="datetimeFigureOut">
              <a:rPr lang="fr-FR" smtClean="0"/>
              <a:pPr/>
              <a:t>10/03/2022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E9A3-8E21-40E6-B5B3-80E3F648F4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03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62DD4-69CE-4DC2-B09E-15748BE5E855}" type="datetimeFigureOut">
              <a:rPr lang="fr-FR" smtClean="0"/>
              <a:pPr/>
              <a:t>10/03/2022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E9A3-8E21-40E6-B5B3-80E3F648F4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52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62DD4-69CE-4DC2-B09E-15748BE5E855}" type="datetimeFigureOut">
              <a:rPr lang="fr-FR" smtClean="0"/>
              <a:pPr/>
              <a:t>10/03/2022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E9A3-8E21-40E6-B5B3-80E3F648F4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4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62DD4-69CE-4DC2-B09E-15748BE5E855}" type="datetimeFigureOut">
              <a:rPr lang="fr-FR" smtClean="0"/>
              <a:pPr/>
              <a:t>10/03/2022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E9A3-8E21-40E6-B5B3-80E3F648F4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667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62DD4-69CE-4DC2-B09E-15748BE5E855}" type="datetimeFigureOut">
              <a:rPr lang="fr-FR" smtClean="0"/>
              <a:pPr/>
              <a:t>10/03/2022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E9A3-8E21-40E6-B5B3-80E3F648F4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64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62DD4-69CE-4DC2-B09E-15748BE5E855}" type="datetimeFigureOut">
              <a:rPr lang="fr-FR" smtClean="0"/>
              <a:pPr/>
              <a:t>10/03/2022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E9A3-8E21-40E6-B5B3-80E3F648F4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93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62DD4-69CE-4DC2-B09E-15748BE5E855}" type="datetimeFigureOut">
              <a:rPr lang="fr-FR" smtClean="0"/>
              <a:pPr/>
              <a:t>10/03/2022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E9A3-8E21-40E6-B5B3-80E3F648F4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30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62DD4-69CE-4DC2-B09E-15748BE5E855}" type="datetimeFigureOut">
              <a:rPr lang="fr-FR" smtClean="0"/>
              <a:pPr/>
              <a:t>10/03/2022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E9A3-8E21-40E6-B5B3-80E3F648F4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291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62DD4-69CE-4DC2-B09E-15748BE5E855}" type="datetimeFigureOut">
              <a:rPr lang="fr-FR" smtClean="0"/>
              <a:pPr/>
              <a:t>10/03/2022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E9A3-8E21-40E6-B5B3-80E3F648F4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016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62DD4-69CE-4DC2-B09E-15748BE5E855}" type="datetimeFigureOut">
              <a:rPr lang="fr-FR" smtClean="0"/>
              <a:pPr/>
              <a:t>10/03/2022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E9A3-8E21-40E6-B5B3-80E3F648F4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62DD4-69CE-4DC2-B09E-15748BE5E855}" type="datetimeFigureOut">
              <a:rPr lang="fr-FR" smtClean="0"/>
              <a:pPr/>
              <a:t>10/03/2022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6E9A3-8E21-40E6-B5B3-80E3F648F4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92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989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2955"/>
            <a:ext cx="12192000" cy="6849639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056735" y="2163678"/>
            <a:ext cx="9504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285750" indent="-285750"/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572470" y="1259792"/>
            <a:ext cx="111509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b="1" dirty="0"/>
          </a:p>
          <a:p>
            <a:endParaRPr lang="sv-SE" sz="2400" dirty="0"/>
          </a:p>
          <a:p>
            <a:endParaRPr lang="sv-SE" sz="2400" b="1" dirty="0"/>
          </a:p>
          <a:p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3048000" y="4285396"/>
            <a:ext cx="6096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</a:rPr>
              <a:t>With innovations you always have expenditures before revenues.</a:t>
            </a:r>
            <a:endParaRPr lang="sv-SE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327546" y="1173708"/>
            <a:ext cx="925318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err="1">
                <a:solidFill>
                  <a:schemeClr val="accent1">
                    <a:lumMod val="75000"/>
                  </a:schemeClr>
                </a:solidFill>
              </a:rPr>
              <a:t>Conclusions</a:t>
            </a:r>
            <a:r>
              <a:rPr lang="sv-SE" sz="2400" dirty="0"/>
              <a:t>: </a:t>
            </a:r>
            <a:r>
              <a:rPr lang="sv-SE" sz="2400" dirty="0" err="1"/>
              <a:t>women</a:t>
            </a:r>
            <a:r>
              <a:rPr lang="sv-SE" sz="2400" dirty="0"/>
              <a:t> </a:t>
            </a:r>
            <a:r>
              <a:rPr lang="sv-SE" sz="2400" dirty="0" err="1"/>
              <a:t>entrepreneurs</a:t>
            </a:r>
            <a:r>
              <a:rPr lang="sv-SE" sz="2400" dirty="0"/>
              <a:t> </a:t>
            </a:r>
            <a:r>
              <a:rPr lang="sv-SE" sz="2400" dirty="0" err="1"/>
              <a:t>use</a:t>
            </a:r>
            <a:r>
              <a:rPr lang="sv-SE" sz="2400" dirty="0"/>
              <a:t> innovations and </a:t>
            </a:r>
            <a:r>
              <a:rPr lang="sv-SE" sz="2400" dirty="0" err="1"/>
              <a:t>develop</a:t>
            </a:r>
            <a:r>
              <a:rPr lang="sv-SE" sz="2400" dirty="0"/>
              <a:t> </a:t>
            </a:r>
            <a:r>
              <a:rPr lang="sv-SE" sz="2400" dirty="0" err="1"/>
              <a:t>goods</a:t>
            </a:r>
            <a:r>
              <a:rPr lang="sv-SE" sz="2400" dirty="0"/>
              <a:t> and services that </a:t>
            </a:r>
            <a:r>
              <a:rPr lang="sv-SE" sz="2400" dirty="0" err="1"/>
              <a:t>boost</a:t>
            </a:r>
            <a:r>
              <a:rPr lang="sv-SE" sz="2400" dirty="0"/>
              <a:t> a new green </a:t>
            </a:r>
            <a:r>
              <a:rPr lang="sv-SE" sz="2400" dirty="0" err="1"/>
              <a:t>industrilization</a:t>
            </a:r>
            <a:r>
              <a:rPr lang="sv-SE" sz="2400" dirty="0"/>
              <a:t> and </a:t>
            </a:r>
            <a:r>
              <a:rPr lang="sv-SE" sz="2400" dirty="0" err="1"/>
              <a:t>democratic</a:t>
            </a:r>
            <a:r>
              <a:rPr lang="sv-SE" sz="2400" dirty="0"/>
              <a:t>, </a:t>
            </a:r>
            <a:r>
              <a:rPr lang="sv-SE" sz="2400" dirty="0" err="1"/>
              <a:t>sustainable</a:t>
            </a:r>
            <a:r>
              <a:rPr lang="sv-SE" sz="2400" dirty="0"/>
              <a:t> social </a:t>
            </a:r>
            <a:r>
              <a:rPr lang="sv-SE" sz="2400" dirty="0" err="1"/>
              <a:t>development</a:t>
            </a:r>
            <a:r>
              <a:rPr lang="sv-SE" sz="2400" dirty="0"/>
              <a:t>.</a:t>
            </a:r>
          </a:p>
          <a:p>
            <a:r>
              <a:rPr lang="sv-SE" sz="2400" dirty="0"/>
              <a:t>The </a:t>
            </a:r>
            <a:r>
              <a:rPr lang="sv-SE" sz="2400" dirty="0" err="1"/>
              <a:t>case</a:t>
            </a:r>
            <a:r>
              <a:rPr lang="sv-SE" sz="2400" dirty="0"/>
              <a:t> </a:t>
            </a:r>
            <a:r>
              <a:rPr lang="sv-SE" sz="2400" dirty="0" err="1"/>
              <a:t>study</a:t>
            </a:r>
            <a:r>
              <a:rPr lang="sv-SE" sz="2400" dirty="0"/>
              <a:t> gives information on </a:t>
            </a:r>
            <a:r>
              <a:rPr lang="sv-SE" sz="2400" dirty="0" err="1"/>
              <a:t>what</a:t>
            </a:r>
            <a:r>
              <a:rPr lang="sv-SE" sz="2400" dirty="0"/>
              <a:t> </a:t>
            </a:r>
            <a:r>
              <a:rPr lang="sv-SE" sz="2400" dirty="0" err="1"/>
              <a:t>need</a:t>
            </a:r>
            <a:r>
              <a:rPr lang="sv-SE" sz="2400" dirty="0"/>
              <a:t> to be </a:t>
            </a:r>
            <a:r>
              <a:rPr lang="sv-SE" sz="2400" dirty="0" err="1"/>
              <a:t>changed</a:t>
            </a:r>
            <a:r>
              <a:rPr lang="sv-SE" sz="2400" dirty="0"/>
              <a:t>, and </a:t>
            </a:r>
            <a:r>
              <a:rPr lang="sv-SE" sz="2400" dirty="0" err="1"/>
              <a:t>what</a:t>
            </a:r>
            <a:r>
              <a:rPr lang="sv-SE" sz="2400" dirty="0"/>
              <a:t> is </a:t>
            </a:r>
            <a:r>
              <a:rPr lang="sv-SE" sz="2400" dirty="0" err="1"/>
              <a:t>working</a:t>
            </a:r>
            <a:r>
              <a:rPr lang="sv-SE" sz="2400" dirty="0"/>
              <a:t>. </a:t>
            </a:r>
          </a:p>
          <a:p>
            <a:r>
              <a:rPr lang="sv-SE" sz="2400" dirty="0"/>
              <a:t>It points at </a:t>
            </a:r>
            <a:r>
              <a:rPr lang="sv-SE" sz="2400" dirty="0" err="1"/>
              <a:t>sectors</a:t>
            </a:r>
            <a:r>
              <a:rPr lang="sv-SE" sz="2400" dirty="0"/>
              <a:t> in </a:t>
            </a:r>
            <a:r>
              <a:rPr lang="sv-SE" sz="2400" dirty="0" err="1"/>
              <a:t>economy</a:t>
            </a:r>
            <a:r>
              <a:rPr lang="sv-SE" sz="2400" dirty="0"/>
              <a:t> </a:t>
            </a:r>
            <a:r>
              <a:rPr lang="sv-SE" sz="2400"/>
              <a:t>that are </a:t>
            </a:r>
            <a:r>
              <a:rPr lang="sv-SE" sz="2400" dirty="0" err="1"/>
              <a:t>neglected</a:t>
            </a:r>
            <a:r>
              <a:rPr lang="sv-SE" sz="2400" dirty="0"/>
              <a:t> in the innovation support system</a:t>
            </a:r>
          </a:p>
        </p:txBody>
      </p:sp>
    </p:spTree>
    <p:extLst>
      <p:ext uri="{BB962C8B-B14F-4D97-AF65-F5344CB8AC3E}">
        <p14:creationId xmlns:p14="http://schemas.microsoft.com/office/powerpoint/2010/main" val="3621593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79"/>
            <a:ext cx="12192000" cy="684963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306618" y="2705723"/>
            <a:ext cx="48490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>
                <a:solidFill>
                  <a:schemeClr val="accent5">
                    <a:lumMod val="75000"/>
                  </a:schemeClr>
                </a:solidFill>
              </a:rPr>
              <a:t>Thank</a:t>
            </a:r>
            <a:r>
              <a:rPr lang="fr-FR" sz="4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4400" dirty="0" err="1">
                <a:solidFill>
                  <a:schemeClr val="accent5">
                    <a:lumMod val="75000"/>
                  </a:schemeClr>
                </a:solidFill>
              </a:rPr>
              <a:t>you</a:t>
            </a:r>
            <a:r>
              <a:rPr lang="fr-FR" sz="4400" dirty="0">
                <a:solidFill>
                  <a:schemeClr val="accent5">
                    <a:lumMod val="75000"/>
                  </a:schemeClr>
                </a:solidFill>
              </a:rPr>
              <a:t>!</a:t>
            </a:r>
          </a:p>
          <a:p>
            <a:pPr algn="ctr"/>
            <a:r>
              <a:rPr lang="fr-FR" sz="4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2400" dirty="0">
                <a:solidFill>
                  <a:schemeClr val="accent5">
                    <a:lumMod val="75000"/>
                  </a:schemeClr>
                </a:solidFill>
              </a:rPr>
              <a:t>gertrud.astrom@ helahut.se</a:t>
            </a:r>
          </a:p>
        </p:txBody>
      </p:sp>
    </p:spTree>
    <p:extLst>
      <p:ext uri="{BB962C8B-B14F-4D97-AF65-F5344CB8AC3E}">
        <p14:creationId xmlns:p14="http://schemas.microsoft.com/office/powerpoint/2010/main" val="2157068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63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315071" y="2474923"/>
            <a:ext cx="48490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accent5">
                    <a:lumMod val="75000"/>
                  </a:schemeClr>
                </a:solidFill>
              </a:rPr>
              <a:t>Women in Entrepreneurship and Innovation</a:t>
            </a:r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fr-FR" sz="2400" dirty="0">
                <a:solidFill>
                  <a:schemeClr val="accent5">
                    <a:lumMod val="75000"/>
                  </a:schemeClr>
                </a:solidFill>
              </a:rPr>
              <a:t>Gertrud Åström, president, Women’s Baltic Peacebuilding Initiative</a:t>
            </a:r>
          </a:p>
          <a:p>
            <a:pPr algn="ctr"/>
            <a:r>
              <a:rPr lang="fr-FR" sz="2400" dirty="0">
                <a:solidFill>
                  <a:schemeClr val="accent5">
                    <a:lumMod val="75000"/>
                  </a:schemeClr>
                </a:solidFill>
              </a:rPr>
              <a:t>10 March 2022</a:t>
            </a:r>
          </a:p>
        </p:txBody>
      </p:sp>
    </p:spTree>
    <p:extLst>
      <p:ext uri="{BB962C8B-B14F-4D97-AF65-F5344CB8AC3E}">
        <p14:creationId xmlns:p14="http://schemas.microsoft.com/office/powerpoint/2010/main" val="880813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1"/>
            <a:ext cx="12192000" cy="6849639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002145" y="2204622"/>
            <a:ext cx="950421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dirty="0"/>
              <a:t>Goal - Investigate and improve gender equality between women and men in economic models and methods used for innovation in entrepreneurship for growth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dirty="0"/>
              <a:t>Qualitative study – women entrepreneurs and innovation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dirty="0"/>
              <a:t>Interviews in Estonia, Poland and Sweden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dirty="0"/>
              <a:t>Case study in Sweden - Växbo Lin, Hanna Bruce</a:t>
            </a:r>
          </a:p>
          <a:p>
            <a:pPr marL="285750" indent="-285750"/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572470" y="1259792"/>
            <a:ext cx="11150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5">
                    <a:lumMod val="75000"/>
                  </a:schemeClr>
                </a:solidFill>
              </a:rPr>
              <a:t>EUSBSR Forum Gender Equality and Growth 3.0</a:t>
            </a:r>
          </a:p>
          <a:p>
            <a:r>
              <a:rPr lang="fr-FR" sz="2400" b="1" dirty="0">
                <a:solidFill>
                  <a:schemeClr val="accent5">
                    <a:lumMod val="75000"/>
                  </a:schemeClr>
                </a:solidFill>
              </a:rPr>
              <a:t>Modelling of the Relationship between Gender Equality &amp; Economic Growth</a:t>
            </a:r>
          </a:p>
          <a:p>
            <a:endParaRPr lang="fr-F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593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5659"/>
            <a:ext cx="12192000" cy="6849639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002145" y="2204622"/>
            <a:ext cx="9504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285750" indent="-285750"/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572470" y="1259792"/>
            <a:ext cx="111509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Innovatio</a:t>
            </a:r>
            <a:r>
              <a:rPr lang="sv-SE" sz="2400" b="1" dirty="0">
                <a:solidFill>
                  <a:schemeClr val="accent1">
                    <a:lumMod val="75000"/>
                  </a:schemeClr>
                </a:solidFill>
              </a:rPr>
              <a:t>n:</a:t>
            </a:r>
            <a:endParaRPr lang="sv-SE" sz="2400" dirty="0"/>
          </a:p>
          <a:p>
            <a:r>
              <a:rPr lang="sv-SE" sz="2400" dirty="0"/>
              <a:t>Innovation is an </a:t>
            </a:r>
            <a:r>
              <a:rPr lang="sv-SE" sz="2400" dirty="0" err="1"/>
              <a:t>idea</a:t>
            </a:r>
            <a:r>
              <a:rPr lang="sv-SE" sz="2400" dirty="0"/>
              <a:t> on a </a:t>
            </a:r>
            <a:r>
              <a:rPr lang="sv-SE" sz="2400" dirty="0" err="1"/>
              <a:t>commodity</a:t>
            </a:r>
            <a:r>
              <a:rPr lang="sv-SE" sz="2400" dirty="0"/>
              <a:t>, or service, or </a:t>
            </a:r>
            <a:r>
              <a:rPr lang="sv-SE" sz="2400" dirty="0" err="1"/>
              <a:t>production</a:t>
            </a:r>
            <a:r>
              <a:rPr lang="sv-SE" sz="2400" dirty="0"/>
              <a:t> or process, that is new, or </a:t>
            </a:r>
            <a:r>
              <a:rPr lang="sv-SE" sz="2400" dirty="0" err="1"/>
              <a:t>used</a:t>
            </a:r>
            <a:r>
              <a:rPr lang="sv-SE" sz="2400" dirty="0"/>
              <a:t> in a new </a:t>
            </a:r>
            <a:r>
              <a:rPr lang="sv-SE" sz="2400" dirty="0" err="1"/>
              <a:t>context</a:t>
            </a:r>
            <a:r>
              <a:rPr lang="sv-SE" sz="2400" dirty="0"/>
              <a:t>, or in new </a:t>
            </a:r>
            <a:r>
              <a:rPr lang="sv-SE" sz="2400" dirty="0" err="1"/>
              <a:t>co-operations</a:t>
            </a:r>
            <a:r>
              <a:rPr lang="sv-SE" sz="2400" dirty="0"/>
              <a:t>, or is </a:t>
            </a:r>
            <a:r>
              <a:rPr lang="sv-SE" sz="2400" dirty="0" err="1"/>
              <a:t>conducted</a:t>
            </a:r>
            <a:r>
              <a:rPr lang="sv-SE" sz="2400" dirty="0"/>
              <a:t> in a new </a:t>
            </a:r>
            <a:r>
              <a:rPr lang="sv-SE" sz="2400" dirty="0" err="1"/>
              <a:t>way</a:t>
            </a:r>
            <a:r>
              <a:rPr lang="sv-SE" sz="2400" dirty="0"/>
              <a:t>, and is </a:t>
            </a:r>
            <a:r>
              <a:rPr lang="sv-SE" sz="2400" dirty="0" err="1"/>
              <a:t>carried</a:t>
            </a:r>
            <a:r>
              <a:rPr lang="sv-SE" sz="2400" dirty="0"/>
              <a:t> </a:t>
            </a:r>
            <a:r>
              <a:rPr lang="sv-SE" sz="2400" dirty="0" err="1"/>
              <a:t>through</a:t>
            </a:r>
            <a:r>
              <a:rPr lang="sv-SE" sz="2400" dirty="0"/>
              <a:t> and </a:t>
            </a:r>
            <a:r>
              <a:rPr lang="sv-SE" sz="2400" dirty="0" err="1"/>
              <a:t>reaches</a:t>
            </a:r>
            <a:r>
              <a:rPr lang="sv-SE" sz="2400" dirty="0"/>
              <a:t> a market and </a:t>
            </a:r>
            <a:r>
              <a:rPr lang="sv-SE" sz="2400" dirty="0" err="1"/>
              <a:t>users</a:t>
            </a:r>
            <a:endParaRPr lang="sv-SE" sz="2400" dirty="0"/>
          </a:p>
          <a:p>
            <a:endParaRPr lang="sv-SE" sz="2400" b="1" dirty="0"/>
          </a:p>
          <a:p>
            <a:r>
              <a:rPr lang="sv-SE" sz="2400" b="1" dirty="0" err="1">
                <a:solidFill>
                  <a:schemeClr val="accent1">
                    <a:lumMod val="75000"/>
                  </a:schemeClr>
                </a:solidFill>
              </a:rPr>
              <a:t>Criteria</a:t>
            </a:r>
            <a:r>
              <a:rPr lang="sv-SE" sz="2400" b="1" dirty="0">
                <a:solidFill>
                  <a:schemeClr val="accent1">
                    <a:lumMod val="75000"/>
                  </a:schemeClr>
                </a:solidFill>
              </a:rPr>
              <a:t> for </a:t>
            </a:r>
            <a:r>
              <a:rPr lang="sv-SE" sz="2400" b="1" dirty="0" err="1">
                <a:solidFill>
                  <a:schemeClr val="accent1">
                    <a:lumMod val="75000"/>
                  </a:schemeClr>
                </a:solidFill>
              </a:rPr>
              <a:t>choosing</a:t>
            </a:r>
            <a:r>
              <a:rPr lang="sv-SE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SE" sz="2400" b="1" dirty="0" err="1">
                <a:solidFill>
                  <a:schemeClr val="accent1">
                    <a:lumMod val="75000"/>
                  </a:schemeClr>
                </a:solidFill>
              </a:rPr>
              <a:t>entrepreneur</a:t>
            </a:r>
            <a:r>
              <a:rPr lang="sv-SE" sz="2400" b="1" dirty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sv-SE" sz="2400" b="1" dirty="0" err="1">
                <a:solidFill>
                  <a:schemeClr val="accent1">
                    <a:lumMod val="75000"/>
                  </a:schemeClr>
                </a:solidFill>
              </a:rPr>
              <a:t>company</a:t>
            </a:r>
            <a:r>
              <a:rPr lang="sv-SE" sz="2400" b="1" dirty="0">
                <a:solidFill>
                  <a:schemeClr val="accent1">
                    <a:lumMod val="75000"/>
                  </a:schemeClr>
                </a:solidFill>
              </a:rPr>
              <a:t> in Sweden: </a:t>
            </a:r>
          </a:p>
          <a:p>
            <a:r>
              <a:rPr lang="sv-SE" sz="2400" dirty="0" err="1"/>
              <a:t>Owner</a:t>
            </a:r>
            <a:r>
              <a:rPr lang="sv-SE" sz="2400" dirty="0"/>
              <a:t> of a </a:t>
            </a:r>
            <a:r>
              <a:rPr lang="sv-SE" sz="2400" dirty="0" err="1"/>
              <a:t>limited</a:t>
            </a:r>
            <a:r>
              <a:rPr lang="sv-SE" sz="2400" dirty="0"/>
              <a:t> </a:t>
            </a:r>
            <a:r>
              <a:rPr lang="sv-SE" sz="2400" dirty="0" err="1"/>
              <a:t>company</a:t>
            </a:r>
            <a:r>
              <a:rPr lang="sv-SE" sz="2400" dirty="0"/>
              <a:t>, in operation </a:t>
            </a:r>
            <a:r>
              <a:rPr lang="sv-SE" sz="2400" dirty="0" err="1"/>
              <a:t>some</a:t>
            </a:r>
            <a:r>
              <a:rPr lang="sv-SE" sz="2400" dirty="0"/>
              <a:t> </a:t>
            </a:r>
            <a:r>
              <a:rPr lang="sv-SE" sz="2400" dirty="0" err="1"/>
              <a:t>years</a:t>
            </a:r>
            <a:r>
              <a:rPr lang="sv-SE" sz="2400" dirty="0"/>
              <a:t>, </a:t>
            </a:r>
            <a:r>
              <a:rPr lang="sv-SE" sz="2400" dirty="0" err="1"/>
              <a:t>showing</a:t>
            </a:r>
            <a:r>
              <a:rPr lang="sv-SE" sz="2400" dirty="0"/>
              <a:t> positive </a:t>
            </a:r>
            <a:r>
              <a:rPr lang="sv-SE" sz="2400" dirty="0" err="1"/>
              <a:t>results</a:t>
            </a:r>
            <a:r>
              <a:rPr lang="sv-SE" sz="2400" dirty="0"/>
              <a:t> (profit and loss </a:t>
            </a:r>
            <a:r>
              <a:rPr lang="sv-SE" sz="2400" dirty="0" err="1"/>
              <a:t>accounts</a:t>
            </a:r>
            <a:r>
              <a:rPr lang="sv-SE" sz="2400" dirty="0"/>
              <a:t>), </a:t>
            </a:r>
            <a:r>
              <a:rPr lang="sv-SE" sz="2400" dirty="0" err="1"/>
              <a:t>having</a:t>
            </a:r>
            <a:r>
              <a:rPr lang="sv-SE" sz="2400" dirty="0"/>
              <a:t> </a:t>
            </a:r>
            <a:r>
              <a:rPr lang="sv-SE" sz="2400" dirty="0" err="1"/>
              <a:t>employees</a:t>
            </a:r>
            <a:r>
              <a:rPr lang="sv-SE" sz="2400" dirty="0"/>
              <a:t>, </a:t>
            </a:r>
            <a:r>
              <a:rPr lang="sv-SE" sz="2400" dirty="0" err="1"/>
              <a:t>development</a:t>
            </a:r>
            <a:r>
              <a:rPr lang="sv-SE" sz="2400" dirty="0"/>
              <a:t> of operations and </a:t>
            </a:r>
            <a:r>
              <a:rPr lang="sv-SE" sz="2400" dirty="0" err="1"/>
              <a:t>number</a:t>
            </a:r>
            <a:r>
              <a:rPr lang="sv-SE" sz="2400" dirty="0"/>
              <a:t> of </a:t>
            </a:r>
            <a:r>
              <a:rPr lang="sv-SE" sz="2400" dirty="0" err="1"/>
              <a:t>employees</a:t>
            </a:r>
            <a:r>
              <a:rPr lang="sv-SE" sz="2400" dirty="0"/>
              <a:t>, </a:t>
            </a:r>
            <a:r>
              <a:rPr lang="sv-SE" sz="2400" dirty="0" err="1"/>
              <a:t>revenues</a:t>
            </a:r>
            <a:r>
              <a:rPr lang="sv-SE" sz="2400" dirty="0"/>
              <a:t> at </a:t>
            </a:r>
            <a:r>
              <a:rPr lang="sv-SE" sz="2400" dirty="0" err="1"/>
              <a:t>least</a:t>
            </a:r>
            <a:r>
              <a:rPr lang="sv-SE" sz="2400" dirty="0"/>
              <a:t> </a:t>
            </a:r>
            <a:r>
              <a:rPr lang="sv-SE" sz="2400" dirty="0" err="1"/>
              <a:t>some</a:t>
            </a:r>
            <a:r>
              <a:rPr lang="sv-SE" sz="2400" dirty="0"/>
              <a:t> millions (SEK). All </a:t>
            </a:r>
            <a:r>
              <a:rPr lang="sv-SE" sz="2400" dirty="0" err="1"/>
              <a:t>critera</a:t>
            </a:r>
            <a:r>
              <a:rPr lang="sv-SE" sz="2400" dirty="0"/>
              <a:t> to be </a:t>
            </a:r>
            <a:r>
              <a:rPr lang="sv-SE" sz="2400" dirty="0" err="1"/>
              <a:t>found</a:t>
            </a:r>
            <a:r>
              <a:rPr lang="sv-SE" sz="2400" dirty="0"/>
              <a:t> in The Swedish </a:t>
            </a:r>
            <a:r>
              <a:rPr lang="sv-SE" sz="2400" dirty="0" err="1"/>
              <a:t>Companies</a:t>
            </a:r>
            <a:r>
              <a:rPr lang="sv-SE" sz="2400" dirty="0"/>
              <a:t> </a:t>
            </a:r>
            <a:r>
              <a:rPr lang="sv-SE" sz="2400" dirty="0" err="1"/>
              <a:t>Registration</a:t>
            </a:r>
            <a:r>
              <a:rPr lang="sv-SE" sz="2400" dirty="0"/>
              <a:t> Office (public </a:t>
            </a:r>
            <a:r>
              <a:rPr lang="sv-SE" sz="2400" dirty="0" err="1"/>
              <a:t>open</a:t>
            </a:r>
            <a:r>
              <a:rPr lang="sv-SE" sz="2400" dirty="0"/>
              <a:t> access). </a:t>
            </a:r>
            <a:r>
              <a:rPr lang="sv-SE" sz="2400" dirty="0" err="1"/>
              <a:t>Companies</a:t>
            </a:r>
            <a:r>
              <a:rPr lang="sv-SE" sz="2400" dirty="0"/>
              <a:t> </a:t>
            </a:r>
            <a:r>
              <a:rPr lang="sv-SE" sz="2400" dirty="0" err="1"/>
              <a:t>based</a:t>
            </a:r>
            <a:r>
              <a:rPr lang="sv-SE" sz="2400" dirty="0"/>
              <a:t> </a:t>
            </a:r>
            <a:r>
              <a:rPr lang="sv-SE" sz="2400" dirty="0" err="1"/>
              <a:t>solely</a:t>
            </a:r>
            <a:r>
              <a:rPr lang="sv-SE" sz="2400" dirty="0"/>
              <a:t> on </a:t>
            </a:r>
            <a:r>
              <a:rPr lang="sv-SE" sz="2400" dirty="0" err="1"/>
              <a:t>income</a:t>
            </a:r>
            <a:r>
              <a:rPr lang="sv-SE" sz="2400" dirty="0"/>
              <a:t> from </a:t>
            </a:r>
            <a:r>
              <a:rPr lang="sv-SE" sz="2400" dirty="0" err="1"/>
              <a:t>taxbased</a:t>
            </a:r>
            <a:r>
              <a:rPr lang="sv-SE" sz="2400" dirty="0"/>
              <a:t> </a:t>
            </a:r>
            <a:r>
              <a:rPr lang="sv-SE" sz="2400" dirty="0" err="1"/>
              <a:t>funding</a:t>
            </a:r>
            <a:r>
              <a:rPr lang="sv-SE" sz="2400" dirty="0"/>
              <a:t> </a:t>
            </a:r>
            <a:r>
              <a:rPr lang="sv-SE" sz="2400" dirty="0" err="1"/>
              <a:t>were</a:t>
            </a:r>
            <a:r>
              <a:rPr lang="sv-SE" sz="2400" dirty="0"/>
              <a:t> </a:t>
            </a:r>
            <a:r>
              <a:rPr lang="sv-SE" sz="2400" dirty="0" err="1"/>
              <a:t>excluded</a:t>
            </a:r>
            <a:r>
              <a:rPr lang="sv-SE" sz="2400" dirty="0"/>
              <a:t>.</a:t>
            </a:r>
          </a:p>
          <a:p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593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05217"/>
            <a:ext cx="12192000" cy="6849639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002145" y="2204622"/>
            <a:ext cx="9504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285750" indent="-285750"/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572470" y="450376"/>
            <a:ext cx="1115095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Questionnaire in three parts: </a:t>
            </a:r>
          </a:p>
          <a:p>
            <a:r>
              <a:rPr lang="fr-FR" sz="2400" b="1" dirty="0"/>
              <a:t>Entrepreneurship, Innovativeness, Satisfaction and Plans</a:t>
            </a:r>
          </a:p>
          <a:p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Answers on conditions and how women in entrepreneurship and innovation can boost new green industrialization and democratic, sustainable social development</a:t>
            </a:r>
          </a:p>
          <a:p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Växbo Lin, Hanna Bruce:</a:t>
            </a:r>
          </a:p>
          <a:p>
            <a:r>
              <a:rPr lang="en-US" sz="2400" i="1" dirty="0"/>
              <a:t>“It is a small and courageous company. It goes its own way. What is important for </a:t>
            </a:r>
            <a:r>
              <a:rPr lang="en-US" sz="2400" i="1" dirty="0" err="1"/>
              <a:t>Växbo</a:t>
            </a:r>
            <a:r>
              <a:rPr lang="en-US" sz="2400" i="1" dirty="0"/>
              <a:t> Lin is to build further on and preserve and renew the flax tradition. We are a manufacturing industry. But we are also to the same degree part of the hospitality/tourism industry…design and trading. Business turnover is to 50 percent from the shop. Our most important issue is to contribute to the development of the countryside.</a:t>
            </a:r>
            <a:r>
              <a:rPr lang="sv-SE" sz="2400" dirty="0"/>
              <a:t>”</a:t>
            </a:r>
            <a:endParaRPr lang="sv-SE" sz="2400" b="1" dirty="0"/>
          </a:p>
          <a:p>
            <a:endParaRPr lang="sv-SE" sz="2400" dirty="0"/>
          </a:p>
          <a:p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593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5659"/>
            <a:ext cx="12192000" cy="6849639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002145" y="2204622"/>
            <a:ext cx="9504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285750" indent="-285750"/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572470" y="1259792"/>
            <a:ext cx="1115095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Entrepreneurship</a:t>
            </a:r>
            <a:endParaRPr lang="sv-SE" sz="2400" dirty="0"/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Role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400" i="1" dirty="0"/>
              <a:t>I encompass a wish to contribute to a developing and enduring society. You can have a company and just take care of your own business, but an entrepreneur is more driven by actually contributing in a broader context.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Ownership</a:t>
            </a:r>
            <a:r>
              <a:rPr lang="en-US" sz="2400" dirty="0"/>
              <a:t>: To be an entrepreneur is the same as being owner. To have full responsibility and full authority. 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Process of establishing a company</a:t>
            </a:r>
            <a:r>
              <a:rPr lang="en-US" sz="2400" i="1" dirty="0"/>
              <a:t>: No one wanted to give as any loan. Not any bank, not ALMI. It ended up with us taking a loan from the previous owner-our company angel!  As entrepreneur you have to vouch for every damn thing. A great uncertainty in the beginning. In the worst case our parents would help us.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First actions</a:t>
            </a:r>
            <a:r>
              <a:rPr lang="en-US" sz="2400" i="1" dirty="0"/>
              <a:t>: 1. Change the image of the company - a new target group 2. Understand the paperwork”</a:t>
            </a:r>
            <a:endParaRPr lang="sv-SE" sz="2400" dirty="0"/>
          </a:p>
          <a:p>
            <a:endParaRPr lang="sv-SE" sz="2400" dirty="0"/>
          </a:p>
          <a:p>
            <a:endParaRPr lang="sv-SE" sz="2400" b="1" dirty="0"/>
          </a:p>
          <a:p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593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5659"/>
            <a:ext cx="12192000" cy="6849639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002145" y="2204622"/>
            <a:ext cx="9504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285750" indent="-285750"/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572470" y="1259792"/>
            <a:ext cx="1115095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Innovativeness</a:t>
            </a:r>
            <a:endParaRPr lang="sv-SE" sz="2400" dirty="0"/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To be innovative: </a:t>
            </a:r>
            <a:r>
              <a:rPr lang="en-GB" sz="2400" i="1" dirty="0"/>
              <a:t>An innovative company is where you always think about how we can improve the way we do things, how we can reach even more customers, how we can get a product to become just a tiny little bit smarter. </a:t>
            </a:r>
            <a:endParaRPr lang="en-US" sz="2400" i="1" dirty="0"/>
          </a:p>
          <a:p>
            <a:r>
              <a:rPr lang="sv-SE" sz="2400" b="1" dirty="0">
                <a:solidFill>
                  <a:schemeClr val="accent1">
                    <a:lumMod val="75000"/>
                  </a:schemeClr>
                </a:solidFill>
              </a:rPr>
              <a:t>Support for innovations</a:t>
            </a:r>
            <a:r>
              <a:rPr lang="sv-SE" sz="2400" dirty="0"/>
              <a:t>: </a:t>
            </a:r>
            <a:r>
              <a:rPr lang="en-GB" sz="2400" i="1" dirty="0"/>
              <a:t>There are quite a lot of supports to apply for on innovation. And we never fit into that. Only a few do. They are for cutting-edge tech companies. Another world. So that is neither accessible nor interesting for most of us. It is really unimportant in our world. </a:t>
            </a:r>
            <a:r>
              <a:rPr lang="en-US" sz="2400" i="1" dirty="0"/>
              <a:t>The interpretation on innovation is to narrow. </a:t>
            </a:r>
            <a:endParaRPr lang="en-GB" sz="2400" i="1" dirty="0"/>
          </a:p>
          <a:p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Innovative process</a:t>
            </a:r>
            <a:r>
              <a:rPr lang="en-GB" sz="2400" i="1" dirty="0"/>
              <a:t>: </a:t>
            </a:r>
            <a:r>
              <a:rPr lang="sv-SE" sz="2400" b="1" i="1" dirty="0"/>
              <a:t>: </a:t>
            </a:r>
            <a:r>
              <a:rPr lang="sv-SE" sz="2400" i="1" dirty="0"/>
              <a:t>All </a:t>
            </a:r>
            <a:r>
              <a:rPr lang="sv-SE" sz="2400" i="1" dirty="0" err="1"/>
              <a:t>employees</a:t>
            </a:r>
            <a:r>
              <a:rPr lang="sv-SE" sz="2400" i="1" dirty="0"/>
              <a:t> are </a:t>
            </a:r>
            <a:r>
              <a:rPr lang="sv-SE" sz="2400" i="1" dirty="0" err="1"/>
              <a:t>very</a:t>
            </a:r>
            <a:r>
              <a:rPr lang="sv-SE" sz="2400" i="1" dirty="0"/>
              <a:t> </a:t>
            </a:r>
            <a:r>
              <a:rPr lang="sv-SE" sz="2400" i="1" dirty="0" err="1"/>
              <a:t>active</a:t>
            </a:r>
            <a:r>
              <a:rPr lang="sv-SE" sz="2400" i="1" dirty="0"/>
              <a:t> in the innovative process. All of </a:t>
            </a:r>
            <a:r>
              <a:rPr lang="sv-SE" sz="2400" i="1" dirty="0" err="1"/>
              <a:t>us</a:t>
            </a:r>
            <a:r>
              <a:rPr lang="sv-SE" sz="2400" i="1" dirty="0"/>
              <a:t> who </a:t>
            </a:r>
            <a:r>
              <a:rPr lang="sv-SE" sz="2400" i="1" dirty="0" err="1"/>
              <a:t>produce</a:t>
            </a:r>
            <a:r>
              <a:rPr lang="sv-SE" sz="2400" i="1" dirty="0"/>
              <a:t> </a:t>
            </a:r>
            <a:r>
              <a:rPr lang="sv-SE" sz="2400" i="1" dirty="0" err="1"/>
              <a:t>also</a:t>
            </a:r>
            <a:r>
              <a:rPr lang="sv-SE" sz="2400" i="1" dirty="0"/>
              <a:t> </a:t>
            </a:r>
            <a:r>
              <a:rPr lang="sv-SE" sz="2400" i="1" dirty="0" err="1"/>
              <a:t>have</a:t>
            </a:r>
            <a:r>
              <a:rPr lang="sv-SE" sz="2400" i="1" dirty="0"/>
              <a:t> </a:t>
            </a:r>
            <a:r>
              <a:rPr lang="sv-SE" sz="2400" i="1" dirty="0" err="1"/>
              <a:t>contact</a:t>
            </a:r>
            <a:r>
              <a:rPr lang="sv-SE" sz="2400" i="1" dirty="0"/>
              <a:t> with the final </a:t>
            </a:r>
            <a:r>
              <a:rPr lang="sv-SE" sz="2400" i="1" dirty="0" err="1"/>
              <a:t>customer</a:t>
            </a:r>
            <a:r>
              <a:rPr lang="sv-SE" sz="2400" i="1" dirty="0"/>
              <a:t>. </a:t>
            </a:r>
            <a:r>
              <a:rPr lang="sv-SE" sz="2400" i="1" dirty="0" err="1"/>
              <a:t>It’s</a:t>
            </a:r>
            <a:r>
              <a:rPr lang="sv-SE" sz="2400" i="1" dirty="0"/>
              <a:t> on </a:t>
            </a:r>
            <a:r>
              <a:rPr lang="sv-SE" sz="2400" i="1" dirty="0" err="1"/>
              <a:t>top</a:t>
            </a:r>
            <a:r>
              <a:rPr lang="sv-SE" sz="2400" i="1" dirty="0"/>
              <a:t> of </a:t>
            </a:r>
            <a:r>
              <a:rPr lang="sv-SE" sz="2400" i="1" dirty="0" err="1"/>
              <a:t>our</a:t>
            </a:r>
            <a:r>
              <a:rPr lang="sv-SE" sz="2400" i="1" dirty="0"/>
              <a:t> agenda, </a:t>
            </a:r>
            <a:r>
              <a:rPr lang="sv-SE" sz="2400" i="1" dirty="0" err="1"/>
              <a:t>we</a:t>
            </a:r>
            <a:r>
              <a:rPr lang="sv-SE" sz="2400" i="1" dirty="0"/>
              <a:t> </a:t>
            </a:r>
            <a:r>
              <a:rPr lang="sv-SE" sz="2400" i="1" dirty="0" err="1"/>
              <a:t>milk</a:t>
            </a:r>
            <a:r>
              <a:rPr lang="sv-SE" sz="2400" i="1" dirty="0"/>
              <a:t> </a:t>
            </a:r>
            <a:r>
              <a:rPr lang="sv-SE" sz="2400" i="1" dirty="0" err="1"/>
              <a:t>out</a:t>
            </a:r>
            <a:r>
              <a:rPr lang="sv-SE" sz="2400" i="1" dirty="0"/>
              <a:t> </a:t>
            </a:r>
            <a:r>
              <a:rPr lang="sv-SE" sz="2400" i="1" dirty="0" err="1"/>
              <a:t>any</a:t>
            </a:r>
            <a:r>
              <a:rPr lang="sv-SE" sz="2400" i="1" dirty="0"/>
              <a:t> </a:t>
            </a:r>
            <a:r>
              <a:rPr lang="sv-SE" sz="2400" i="1" dirty="0" err="1"/>
              <a:t>idea</a:t>
            </a:r>
            <a:r>
              <a:rPr lang="sv-SE" sz="2400" i="1" dirty="0"/>
              <a:t> from </a:t>
            </a:r>
            <a:r>
              <a:rPr lang="sv-SE" sz="2400" i="1" dirty="0" err="1"/>
              <a:t>our</a:t>
            </a:r>
            <a:r>
              <a:rPr lang="sv-SE" sz="2400" i="1" dirty="0"/>
              <a:t> final </a:t>
            </a:r>
            <a:r>
              <a:rPr lang="sv-SE" sz="2400" i="1" dirty="0" err="1"/>
              <a:t>customers</a:t>
            </a:r>
            <a:r>
              <a:rPr lang="sv-SE" sz="2400" i="1" dirty="0"/>
              <a:t>.</a:t>
            </a:r>
          </a:p>
          <a:p>
            <a:r>
              <a:rPr lang="sv-SE" sz="2400" b="1" dirty="0"/>
              <a:t> </a:t>
            </a:r>
            <a:endParaRPr lang="sv-SE" sz="2400" dirty="0"/>
          </a:p>
          <a:p>
            <a:endParaRPr lang="sv-SE" sz="2400" dirty="0"/>
          </a:p>
          <a:p>
            <a:endParaRPr lang="sv-SE" sz="2400" b="1" dirty="0"/>
          </a:p>
          <a:p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593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9307"/>
            <a:ext cx="12192000" cy="6849639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002145" y="2204622"/>
            <a:ext cx="9504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285750" indent="-285750"/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572470" y="1259792"/>
            <a:ext cx="1115095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dirty="0"/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Conditions for innovations to take place (hubs, incubators, networks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): </a:t>
            </a:r>
            <a:r>
              <a:rPr lang="en-US" sz="2400" i="1" dirty="0"/>
              <a:t>They almost always miss their purpose. Just sitting the time off to fulfill the statistics of female entrepreneurs. It’s difficult to start a process from that. You start from what you need. 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Supporting systems: </a:t>
            </a:r>
            <a:r>
              <a:rPr lang="en-US" sz="2400" i="1" dirty="0"/>
              <a:t>Someone has created something which we have to fit into, and then you have already missed the point. It should start from another angle. 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Supporting structures</a:t>
            </a:r>
            <a:r>
              <a:rPr lang="en-US" sz="2400" i="1" dirty="0"/>
              <a:t>: Municipality hired an expert on applications for business support with great local knowledge giving hands on tip-off. 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Countryside conditions</a:t>
            </a:r>
            <a:r>
              <a:rPr lang="en-US" sz="2400" dirty="0"/>
              <a:t>: </a:t>
            </a:r>
            <a:r>
              <a:rPr lang="en-US" sz="2400" i="1" dirty="0"/>
              <a:t>We co-operate with other entrepreneurs all the time because it is necessary. It is built on personal contacts to a great extent.</a:t>
            </a:r>
            <a:r>
              <a:rPr lang="fr-FR" sz="2400" i="1" dirty="0"/>
              <a:t> We employ unemployed  and people from other countries. </a:t>
            </a:r>
            <a:r>
              <a:rPr lang="en-US" sz="2400" i="1" dirty="0"/>
              <a:t>We have to think out of the box on recruiting since there aren’t so many to choose between.</a:t>
            </a:r>
            <a:endParaRPr lang="sv-SE" sz="2400" i="1" dirty="0"/>
          </a:p>
          <a:p>
            <a:endParaRPr lang="sv-SE" sz="2400" dirty="0"/>
          </a:p>
          <a:p>
            <a:endParaRPr lang="sv-SE" sz="2400" b="1" dirty="0"/>
          </a:p>
          <a:p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593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9307"/>
            <a:ext cx="12192000" cy="6849639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084031" y="2218269"/>
            <a:ext cx="95042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285750" indent="-285750"/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572470" y="1259792"/>
            <a:ext cx="1115095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Social infrastructure: </a:t>
            </a:r>
            <a:r>
              <a:rPr lang="fr-FR" sz="2400" i="1" dirty="0"/>
              <a:t>Communications are lousy</a:t>
            </a:r>
            <a:r>
              <a:rPr lang="fr-FR" sz="2400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fr-FR" sz="2400" i="1" dirty="0"/>
              <a:t>Child care is fantastic! Help with internet capacity from municipality was fantastic. Transport of goods really work. </a:t>
            </a:r>
          </a:p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Satisfaction and plans</a:t>
            </a:r>
          </a:p>
          <a:p>
            <a:r>
              <a:rPr lang="en-US" sz="2400" dirty="0"/>
              <a:t>-</a:t>
            </a:r>
            <a:r>
              <a:rPr lang="en-US" sz="2400" i="1" dirty="0"/>
              <a:t>Yes, we have a success!</a:t>
            </a:r>
          </a:p>
          <a:p>
            <a:r>
              <a:rPr lang="en-US" sz="2400" i="1" dirty="0"/>
              <a:t>-We need more of external, efficient,  support. This super specialist that we lend to you during three months without costs for you.</a:t>
            </a:r>
          </a:p>
          <a:p>
            <a:pPr>
              <a:buFontTx/>
              <a:buChar char="-"/>
            </a:pPr>
            <a:r>
              <a:rPr lang="en-US" sz="2400" i="1" dirty="0"/>
              <a:t>Always a background worry about the economy. You are responsible for ten people to get their salaries.</a:t>
            </a:r>
          </a:p>
          <a:p>
            <a:pPr>
              <a:buFontTx/>
              <a:buChar char="-"/>
            </a:pPr>
            <a:r>
              <a:rPr lang="en-US" sz="2400" i="1" dirty="0"/>
              <a:t>When we were going to buy, and there were discussions on financing, then it was a disadvantage to be a women.</a:t>
            </a:r>
          </a:p>
          <a:p>
            <a:pPr>
              <a:buFontTx/>
              <a:buChar char="-"/>
            </a:pPr>
            <a:r>
              <a:rPr lang="en-US" sz="2400" i="1" dirty="0"/>
              <a:t>I know I contribute to the economic growth of the country!</a:t>
            </a:r>
          </a:p>
          <a:p>
            <a:endParaRPr lang="sv-SE" sz="2400" b="1" dirty="0"/>
          </a:p>
          <a:p>
            <a:endParaRPr lang="sv-SE" sz="2400" dirty="0"/>
          </a:p>
          <a:p>
            <a:endParaRPr lang="sv-SE" sz="2400" b="1" dirty="0"/>
          </a:p>
          <a:p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5935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2844</TotalTime>
  <Words>994</Words>
  <Application>Microsoft Office PowerPoint</Application>
  <PresentationFormat>Bredbild</PresentationFormat>
  <Paragraphs>57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Thème Office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Genoveva-Elena SIDER</dc:creator>
  <cp:lastModifiedBy>Britt-Marie Söderberg Torstensson</cp:lastModifiedBy>
  <cp:revision>144</cp:revision>
  <dcterms:created xsi:type="dcterms:W3CDTF">2022-02-01T14:15:46Z</dcterms:created>
  <dcterms:modified xsi:type="dcterms:W3CDTF">2022-03-10T13:48:04Z</dcterms:modified>
</cp:coreProperties>
</file>