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info.e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aainfo.ee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>
            <a:spLocks noGrp="1"/>
          </p:cNvSpPr>
          <p:nvPr>
            <p:ph type="ctrTitle"/>
          </p:nvPr>
        </p:nvSpPr>
        <p:spPr>
          <a:xfrm>
            <a:off x="763711" y="883577"/>
            <a:ext cx="10664578" cy="3151214"/>
          </a:xfrm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Seminar on-line: EUSBSR Forum for Gender</a:t>
            </a:r>
            <a:br/>
            <a:r>
              <a:t>Equality and Growth 3.0</a:t>
            </a:r>
            <a:br/>
            <a:br/>
            <a:r>
              <a:rPr sz="3040"/>
              <a:t>„</a:t>
            </a:r>
            <a:r>
              <a:rPr sz="3040">
                <a:solidFill>
                  <a:srgbClr val="C55A11"/>
                </a:solidFill>
              </a:rPr>
              <a:t>Estonian Rural Network and ETNA’s common goal: to inspire women through various cooperation activities</a:t>
            </a:r>
            <a:r>
              <a:rPr sz="3040"/>
              <a:t>“</a:t>
            </a:r>
            <a:br>
              <a:rPr sz="3040"/>
            </a:br>
            <a:r>
              <a:rPr sz="3040"/>
              <a:t>Ave Bremse – Estonian Rural Network</a:t>
            </a:r>
          </a:p>
        </p:txBody>
      </p:sp>
      <p:pic>
        <p:nvPicPr>
          <p:cNvPr id="11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971" y="4972692"/>
            <a:ext cx="2261137" cy="123136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Content Placeholder 2"/>
          <p:cNvSpPr/>
          <p:nvPr/>
        </p:nvSpPr>
        <p:spPr>
          <a:xfrm>
            <a:off x="838198" y="4309109"/>
            <a:ext cx="10360633" cy="612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C55A11"/>
                </a:solidFill>
              </a:defRPr>
            </a:lvl1pPr>
          </a:lstStyle>
          <a:p>
            <a:r>
              <a:t>4. April 2022</a:t>
            </a:r>
          </a:p>
        </p:txBody>
      </p:sp>
      <p:pic>
        <p:nvPicPr>
          <p:cNvPr id="115" name="Pilt 7" descr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49" y="5552342"/>
            <a:ext cx="3588502" cy="651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87" y="5083278"/>
            <a:ext cx="2454275" cy="1120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84" y="200977"/>
            <a:ext cx="4286251" cy="3209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200977"/>
            <a:ext cx="4286250" cy="3209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3648075"/>
            <a:ext cx="4286250" cy="3209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484" y="3648075"/>
            <a:ext cx="4286251" cy="3209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  <a:prstGeom prst="rect">
            <a:avLst/>
          </a:prstGeom>
        </p:spPr>
        <p:txBody>
          <a:bodyPr/>
          <a:lstStyle>
            <a:lvl1pPr algn="ctr">
              <a:defRPr sz="3100">
                <a:solidFill>
                  <a:srgbClr val="C55A11"/>
                </a:solidFill>
              </a:defRPr>
            </a:lvl1pPr>
          </a:lstStyle>
          <a:p>
            <a:r>
              <a:t>Support to Ukraine</a:t>
            </a:r>
          </a:p>
        </p:txBody>
      </p:sp>
      <p:sp>
        <p:nvSpPr>
          <p:cNvPr id="156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243172"/>
            <a:ext cx="10515600" cy="534050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Estonian Rural Network started: Rural Forum in support of Ukraine – A platform to share experiences between diferent rural organisations and municipalities. </a:t>
            </a:r>
          </a:p>
          <a:p>
            <a:pPr marL="0" indent="0">
              <a:buSzTx/>
              <a:buNone/>
            </a:pPr>
            <a:r>
              <a:t>ETNA Estonia has participated and propoused microcredit programm also for Ukraine war refugees.</a:t>
            </a:r>
            <a:br/>
            <a:endParaRPr/>
          </a:p>
        </p:txBody>
      </p:sp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97" y="3724833"/>
            <a:ext cx="3165986" cy="2518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  <a:prstGeom prst="rect">
            <a:avLst/>
          </a:prstGeom>
        </p:spPr>
        <p:txBody>
          <a:bodyPr/>
          <a:lstStyle>
            <a:lvl1pPr algn="ctr">
              <a:defRPr sz="3100">
                <a:solidFill>
                  <a:srgbClr val="C55A11"/>
                </a:solidFill>
              </a:defRPr>
            </a:lvl1pPr>
          </a:lstStyle>
          <a:p>
            <a:r>
              <a:t>Project application: FLORA</a:t>
            </a:r>
          </a:p>
        </p:txBody>
      </p:sp>
      <p:sp>
        <p:nvSpPr>
          <p:cNvPr id="160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243172"/>
            <a:ext cx="10515600" cy="534050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55A11"/>
                </a:solidFill>
              </a:defRPr>
            </a:pPr>
            <a:r>
              <a:t>Project application</a:t>
            </a:r>
            <a:r>
              <a:rPr b="0">
                <a:solidFill>
                  <a:srgbClr val="000000"/>
                </a:solidFill>
              </a:rPr>
              <a:t>: Horizon -CL6-2022-COMMUNITIES -  FLORA</a:t>
            </a:r>
            <a:br>
              <a:rPr b="0">
                <a:solidFill>
                  <a:srgbClr val="000000"/>
                </a:solidFill>
              </a:rPr>
            </a:br>
            <a:r>
              <a:rPr b="0">
                <a:solidFill>
                  <a:srgbClr val="000000"/>
                </a:solidFill>
              </a:rPr>
              <a:t>Fostering women-Led sustainable and cultural innovation in farming and Rural Areas</a:t>
            </a:r>
          </a:p>
          <a:p>
            <a:r>
              <a:t>9 countries application - </a:t>
            </a:r>
          </a:p>
          <a:p>
            <a:r>
              <a:t>Cooperation partners: ETNA in Estonia, Estonian Rural Tourism , etc Activities: Studies, methodological materials, pilots in different countries and topics Planned activities of the Estonian pilot: non-agricultural entrepreneurship in the field of rural tourism, sustainable tourism and innovation. Mentoring program. Digital solutions and use of local events: open farm day, cafe day, etc.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n 4" descr="Imagen 4"/>
          <p:cNvPicPr>
            <a:picLocks noChangeAspect="1"/>
          </p:cNvPicPr>
          <p:nvPr/>
        </p:nvPicPr>
        <p:blipFill>
          <a:blip r:embed="rId2"/>
          <a:srcRect l="22699" t="18267" r="27407" b="1836"/>
          <a:stretch>
            <a:fillRect/>
          </a:stretch>
        </p:blipFill>
        <p:spPr>
          <a:xfrm>
            <a:off x="7275655" y="1378633"/>
            <a:ext cx="4916344" cy="5479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Rectángulo 1"/>
          <p:cNvGrpSpPr/>
          <p:nvPr/>
        </p:nvGrpSpPr>
        <p:grpSpPr>
          <a:xfrm>
            <a:off x="-3" y="-1"/>
            <a:ext cx="12192003" cy="1378636"/>
            <a:chOff x="-1" y="0"/>
            <a:chExt cx="12192001" cy="1378634"/>
          </a:xfrm>
        </p:grpSpPr>
        <p:sp>
          <p:nvSpPr>
            <p:cNvPr id="163" name="Rectangle"/>
            <p:cNvSpPr/>
            <p:nvPr/>
          </p:nvSpPr>
          <p:spPr>
            <a:xfrm>
              <a:off x="-2" y="-1"/>
              <a:ext cx="12192003" cy="1378636"/>
            </a:xfrm>
            <a:prstGeom prst="rect">
              <a:avLst/>
            </a:prstGeom>
            <a:gradFill flip="none" rotWithShape="1">
              <a:gsLst>
                <a:gs pos="0">
                  <a:srgbClr val="7030A0"/>
                </a:gs>
                <a:gs pos="40000">
                  <a:srgbClr val="8F2A84"/>
                </a:gs>
                <a:gs pos="100000">
                  <a:srgbClr val="AD236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 Nova Cond"/>
                  <a:ea typeface="Arial Nova Cond"/>
                  <a:cs typeface="Arial Nova Cond"/>
                  <a:sym typeface="Arial Nova Cond"/>
                </a:defRPr>
              </a:pPr>
              <a:endParaRPr/>
            </a:p>
          </p:txBody>
        </p:sp>
        <p:sp>
          <p:nvSpPr>
            <p:cNvPr id="164" name="FLORA’s CONSORTIUM – juhib ANYSOLUTION (ESP)"/>
            <p:cNvSpPr/>
            <p:nvPr/>
          </p:nvSpPr>
          <p:spPr>
            <a:xfrm>
              <a:off x="-2" y="33996"/>
              <a:ext cx="12192003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 Nova Cond"/>
                  <a:ea typeface="Arial Nova Cond"/>
                  <a:cs typeface="Arial Nova Cond"/>
                  <a:sym typeface="Arial Nova Cond"/>
                </a:defRPr>
              </a:pPr>
              <a:r>
                <a:t>FLORA’s CONSORTIUM – juhib ANYSOLUTION (ESP)</a:t>
              </a:r>
            </a:p>
          </p:txBody>
        </p:sp>
      </p:grpSp>
      <p:graphicFrame>
        <p:nvGraphicFramePr>
          <p:cNvPr id="166" name="Tabla 2"/>
          <p:cNvGraphicFramePr/>
          <p:nvPr/>
        </p:nvGraphicFramePr>
        <p:xfrm>
          <a:off x="331091" y="2014536"/>
          <a:ext cx="6476448" cy="8382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#</a:t>
                      </a:r>
                    </a:p>
                  </a:txBody>
                  <a:tcPr marL="9525" marR="9525" marT="9525" marB="9525"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PARTNER</a:t>
                      </a:r>
                    </a:p>
                  </a:txBody>
                  <a:tcPr marL="9525" marR="9525" marT="9525" marB="9525"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TYPE</a:t>
                      </a:r>
                    </a:p>
                  </a:txBody>
                  <a:tcPr marL="9525" marR="9525" marT="9525" marB="9525"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COUNTRY</a:t>
                      </a:r>
                    </a:p>
                  </a:txBody>
                  <a:tcPr marL="9525" marR="9525" marT="9525" marB="9525" anchor="ctr" horzOverflow="overflow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ANYSOLUTION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SME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Spain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2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UNINOVA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RTD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Portugal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3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SFCOLAB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RTD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Portugal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4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F4S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RTD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Portugal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5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CNR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RTD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Italy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6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FRAUNHOFER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RTD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Germany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7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LTFE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RTD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Slovenia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8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ARC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Public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Estonia</a:t>
                      </a:r>
                    </a:p>
                  </a:txBody>
                  <a:tcPr marL="9525" marR="9525" marT="9525" marB="9525" anchor="ctr" horzOverflow="overflow">
                    <a:solidFill>
                      <a:srgbClr val="E4C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9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ERNACT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Ireland</a:t>
                      </a:r>
                    </a:p>
                  </a:txBody>
                  <a:tcPr marL="9525" marR="9525" marT="9525" marB="9525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2309"/>
            <a:ext cx="1503559" cy="83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022" y="5232884"/>
            <a:ext cx="1858593" cy="83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074" y="6177746"/>
            <a:ext cx="1118316" cy="575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431" y="6014842"/>
            <a:ext cx="967449" cy="742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n 10" descr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3" y="5509564"/>
            <a:ext cx="1717109" cy="408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n 3" descr="Imagen 3"/>
          <p:cNvPicPr>
            <a:picLocks noChangeAspect="1"/>
          </p:cNvPicPr>
          <p:nvPr/>
        </p:nvPicPr>
        <p:blipFill>
          <a:blip r:embed="rId8"/>
          <a:srcRect l="7417" r="10015"/>
          <a:stretch>
            <a:fillRect/>
          </a:stretch>
        </p:blipFill>
        <p:spPr>
          <a:xfrm>
            <a:off x="1781624" y="5466684"/>
            <a:ext cx="1226664" cy="370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4" descr="Picture 4"/>
          <p:cNvPicPr>
            <a:picLocks noChangeAspect="1"/>
          </p:cNvPicPr>
          <p:nvPr/>
        </p:nvPicPr>
        <p:blipFill>
          <a:blip r:embed="rId9"/>
          <a:srcRect t="22348" b="22000"/>
          <a:stretch>
            <a:fillRect/>
          </a:stretch>
        </p:blipFill>
        <p:spPr>
          <a:xfrm>
            <a:off x="1448483" y="6014842"/>
            <a:ext cx="1334842" cy="742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6" descr="Picture 6"/>
          <p:cNvPicPr>
            <a:picLocks noChangeAspect="1"/>
          </p:cNvPicPr>
          <p:nvPr/>
        </p:nvPicPr>
        <p:blipFill>
          <a:blip r:embed="rId10"/>
          <a:srcRect t="34152" b="33925"/>
          <a:stretch>
            <a:fillRect/>
          </a:stretch>
        </p:blipFill>
        <p:spPr>
          <a:xfrm>
            <a:off x="3008288" y="5466684"/>
            <a:ext cx="1717109" cy="548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585" y="6205465"/>
            <a:ext cx="1346201" cy="546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955"/>
          </a:xfrm>
          <a:prstGeom prst="rect">
            <a:avLst/>
          </a:prstGeom>
        </p:spPr>
        <p:txBody>
          <a:bodyPr/>
          <a:lstStyle>
            <a:lvl1pPr defTabSz="621791">
              <a:defRPr sz="1224"/>
            </a:lvl1pPr>
          </a:lstStyle>
          <a:p>
            <a:r>
              <a:t>Tegevused</a:t>
            </a:r>
          </a:p>
        </p:txBody>
      </p:sp>
      <p:graphicFrame>
        <p:nvGraphicFramePr>
          <p:cNvPr id="178" name="Content Placeholder 4"/>
          <p:cNvGraphicFramePr/>
          <p:nvPr/>
        </p:nvGraphicFramePr>
        <p:xfrm>
          <a:off x="838200" y="720091"/>
          <a:ext cx="10699679" cy="59786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14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Gender equality workshop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 Nova Cond"/>
                          <a:ea typeface="Arial Nova Cond"/>
                          <a:cs typeface="Arial Nova Cond"/>
                          <a:sym typeface="Arial Nova Cond"/>
                        </a:rPr>
                        <a:t>Soolise võrdõiguslikkuse töötoad! Soolise võrdõiguslikkuse kava jm. Arutada - kas sama või erinev sisu!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Innovation, circular economy and alternative energies workshops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Naisettevõtjate fookusgrupp </a:t>
                      </a:r>
                      <a:r>
                        <a:rPr sz="1800"/>
                        <a:t>(laiendatud) maaturismi </a:t>
                      </a:r>
                      <a:r>
                        <a:t>valdkonnas jätkusuutlike lahenduste tutvustamine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Sustainable tourism innovation workshop 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Jätkusuutlik turism - loodusturism jm põhimõtted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Digital workshop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Digiturundus meetmete tutvustus: veebileht, e-teenuseed, SOME, platvormid, jne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Enterpreneurship training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Ettevõtlus koolitus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Menoring programme local study tour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Õppereis - Eestis - Avatud talude päved, jt kohalikud üritused - kuidas kohaturunduses kasutada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Innovation ecosystem workshop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Innovatsiooni võrguslikud (Adapter)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Ecosystem mentoring programme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Mentorlusprogramm - 10 naist maaturismist fookusrühmana + teised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0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Estonian Pilot Final Conference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FLORA tulemusi tutvustav konverents lõpus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Material / Equipment for co-working space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Kuni 3 naisettevõtluse keskuse käivitamine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International study visit costs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Rahvusvaheline õppereis - maaturismi jn naisettevõtluse teemal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72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Dissimination and and communication events</a:t>
                      </a:r>
                    </a:p>
                  </a:txBody>
                  <a:tcPr marL="0" marR="0" marT="0" marB="0" anchor="ctr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FLORA projekti teema tutvustused</a:t>
                      </a:r>
                    </a:p>
                  </a:txBody>
                  <a:tcPr marL="0" marR="0" marT="0" marB="0" anchor="b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Rural Network – tasks</a:t>
            </a:r>
          </a:p>
        </p:txBody>
      </p:sp>
      <p:sp>
        <p:nvSpPr>
          <p:cNvPr id="119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500026"/>
            <a:ext cx="10515600" cy="495214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2300"/>
            </a:pPr>
            <a:r>
              <a:t>The Rural Network mission is to add value to the implementation of the Estonian Rural Development Programme (RDP)</a:t>
            </a:r>
          </a:p>
          <a:p>
            <a:pPr marL="0" indent="0">
              <a:lnSpc>
                <a:spcPct val="72000"/>
              </a:lnSpc>
              <a:buSzTx/>
              <a:buNone/>
              <a:defRPr sz="2300" b="1"/>
            </a:pPr>
            <a:r>
              <a:t>The membership is unformal </a:t>
            </a:r>
            <a:r>
              <a:rPr b="0"/>
              <a:t>but involves bodies representing programme beneficiaries, organizations and authorities engaged in rural development including RDP implementation.</a:t>
            </a:r>
          </a:p>
          <a:p>
            <a:pPr>
              <a:lnSpc>
                <a:spcPct val="72000"/>
              </a:lnSpc>
              <a:defRPr sz="2300"/>
            </a:pPr>
            <a:r>
              <a:t>Promoting transnational cooperation, incl. exchanging information with European Network for Rural Development (ENRD);</a:t>
            </a:r>
          </a:p>
          <a:p>
            <a:pPr>
              <a:lnSpc>
                <a:spcPct val="72000"/>
              </a:lnSpc>
              <a:defRPr sz="2300"/>
            </a:pPr>
            <a:r>
              <a:t>Providing LEADER support activities for Local Action Groups (LAGs);</a:t>
            </a:r>
          </a:p>
          <a:p>
            <a:pPr>
              <a:lnSpc>
                <a:spcPct val="72000"/>
              </a:lnSpc>
              <a:defRPr sz="2300"/>
            </a:pPr>
            <a:r>
              <a:t>Collecting and disseminating project examples;</a:t>
            </a:r>
          </a:p>
          <a:p>
            <a:pPr>
              <a:lnSpc>
                <a:spcPct val="72000"/>
              </a:lnSpc>
              <a:defRPr sz="2300"/>
            </a:pPr>
            <a:r>
              <a:t>Promoting the formation of new thematic innovations and new networks.</a:t>
            </a:r>
          </a:p>
          <a:p>
            <a:pPr>
              <a:lnSpc>
                <a:spcPct val="72000"/>
              </a:lnSpc>
              <a:defRPr sz="2300"/>
            </a:pPr>
            <a:r>
              <a:t>Publishing weekly e-newsletter; compiling and publishing different publications and information materials;</a:t>
            </a:r>
          </a:p>
          <a:p>
            <a:pPr>
              <a:lnSpc>
                <a:spcPct val="72000"/>
              </a:lnSpc>
              <a:defRPr sz="2300"/>
            </a:pPr>
            <a:r>
              <a:t>Organizing and co-organizing information days, seminars, thematic events and conferences;</a:t>
            </a:r>
          </a:p>
          <a:p>
            <a:pPr>
              <a:lnSpc>
                <a:spcPct val="72000"/>
              </a:lnSpc>
              <a:defRPr sz="23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www.maainfo.ee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Activities: </a:t>
            </a:r>
          </a:p>
        </p:txBody>
      </p:sp>
      <p:sp>
        <p:nvSpPr>
          <p:cNvPr id="122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500"/>
            </a:pPr>
            <a:r>
              <a:t>Publishing e-newsletters; </a:t>
            </a:r>
          </a:p>
          <a:p>
            <a:pPr>
              <a:lnSpc>
                <a:spcPct val="81000"/>
              </a:lnSpc>
              <a:defRPr sz="2500"/>
            </a:pPr>
            <a:r>
              <a:t>Exhibitions, competitions, publications, databases</a:t>
            </a:r>
          </a:p>
          <a:p>
            <a:pPr>
              <a:lnSpc>
                <a:spcPct val="81000"/>
              </a:lnSpc>
              <a:defRPr sz="2500"/>
            </a:pPr>
            <a:r>
              <a:t>Cooperation with umbrella organizations: Local food networks, Village movement „Kodukant“, Estonian Rural Tourism, agricultural organizations, young farmers, innovation clusters, etc.</a:t>
            </a:r>
          </a:p>
          <a:p>
            <a:pPr>
              <a:lnSpc>
                <a:spcPct val="81000"/>
              </a:lnSpc>
              <a:defRPr sz="2500"/>
            </a:pPr>
            <a:r>
              <a:t>Participation in European Rural Network activities and projects</a:t>
            </a:r>
          </a:p>
          <a:p>
            <a:pPr>
              <a:lnSpc>
                <a:spcPct val="81000"/>
              </a:lnSpc>
              <a:defRPr sz="2500"/>
            </a:pPr>
            <a:r>
              <a:t>Partner Search (LEADER)</a:t>
            </a:r>
          </a:p>
          <a:p>
            <a:pPr>
              <a:lnSpc>
                <a:spcPct val="81000"/>
              </a:lnSpc>
              <a:defRPr sz="2500"/>
            </a:pPr>
            <a:r>
              <a:t>Open Farm Day</a:t>
            </a:r>
          </a:p>
          <a:p>
            <a:pPr>
              <a:lnSpc>
                <a:spcPct val="81000"/>
              </a:lnSpc>
              <a:defRPr sz="2500"/>
            </a:pPr>
            <a:r>
              <a:t>Smart villages</a:t>
            </a:r>
          </a:p>
          <a:p>
            <a:pPr>
              <a:lnSpc>
                <a:spcPct val="81000"/>
              </a:lnSpc>
              <a:defRPr sz="2500">
                <a:solidFill>
                  <a:srgbClr val="FF0000"/>
                </a:solidFill>
              </a:defRPr>
            </a:pPr>
            <a:r>
              <a:t>Rural women's theme - co-operation with ETNA Estonia!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2114550"/>
            <a:ext cx="10515600" cy="409194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4400" b="1">
                <a:solidFill>
                  <a:srgbClr val="C55A11"/>
                </a:solidFill>
              </a:defRPr>
            </a:lvl1pPr>
          </a:lstStyle>
          <a:p>
            <a:r>
              <a:t>Cooperation with ETNA Estonia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r>
              <a:t>Annual conferences in Jäneda 2017-2021</a:t>
            </a:r>
          </a:p>
        </p:txBody>
      </p:sp>
      <p:sp>
        <p:nvSpPr>
          <p:cNvPr id="127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68947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2500" b="1">
                <a:solidFill>
                  <a:srgbClr val="2E75B6"/>
                </a:solidFill>
              </a:defRPr>
            </a:pPr>
            <a:r>
              <a:t>10.12.2017 - </a:t>
            </a:r>
            <a:r>
              <a:rPr b="0">
                <a:solidFill>
                  <a:srgbClr val="000000"/>
                </a:solidFill>
              </a:rPr>
              <a:t>"Hello! Let's do business!" Topics: In the changing times of entrepreneurship, information centers for women's entrepreneurship - NETs, microcredit, community support, cooperation opportunities - Latvia, Lithuania, Moldova, invention</a:t>
            </a:r>
          </a:p>
          <a:p>
            <a:pPr marL="0" indent="0">
              <a:lnSpc>
                <a:spcPct val="81000"/>
              </a:lnSpc>
              <a:buSzTx/>
              <a:buNone/>
              <a:defRPr sz="2500" b="1">
                <a:solidFill>
                  <a:srgbClr val="2E75B6"/>
                </a:solidFill>
              </a:defRPr>
            </a:pPr>
            <a:r>
              <a:t>22.03.2019 - </a:t>
            </a:r>
            <a:r>
              <a:rPr b="0">
                <a:solidFill>
                  <a:srgbClr val="000000"/>
                </a:solidFill>
              </a:rPr>
              <a:t>"Footprints of the Future" Topics: ETNA activities, microcredit, women and ingenuity, soft landing, back in Estonia, Smart Villages - Choosing an Entrepreneurial Woman!</a:t>
            </a:r>
          </a:p>
          <a:p>
            <a:pPr marL="0" indent="0">
              <a:lnSpc>
                <a:spcPct val="81000"/>
              </a:lnSpc>
              <a:buSzTx/>
              <a:buNone/>
              <a:defRPr sz="2500" b="1">
                <a:solidFill>
                  <a:srgbClr val="2E75B6"/>
                </a:solidFill>
              </a:defRPr>
            </a:pPr>
            <a:r>
              <a:t>16.10.2020 –</a:t>
            </a:r>
            <a:r>
              <a:rPr b="0">
                <a:solidFill>
                  <a:srgbClr val="000000"/>
                </a:solidFill>
              </a:rPr>
              <a:t> Community Footprints - Topics: Research Presentations, Community and Umbrella, Renewable Energy and Organic Production, Environmental Art Projects, Day Cafes, Discussions</a:t>
            </a:r>
          </a:p>
          <a:p>
            <a:pPr marL="0" indent="0">
              <a:lnSpc>
                <a:spcPct val="81000"/>
              </a:lnSpc>
              <a:buSzTx/>
              <a:buNone/>
              <a:defRPr sz="2500" b="1">
                <a:solidFill>
                  <a:srgbClr val="2E75B6"/>
                </a:solidFill>
              </a:defRPr>
            </a:pPr>
            <a:r>
              <a:t>19.10.2021 – </a:t>
            </a:r>
            <a:r>
              <a:rPr b="0">
                <a:solidFill>
                  <a:srgbClr val="000000"/>
                </a:solidFill>
              </a:rPr>
              <a:t>"Inspirational footprints" - Topics: ETNA activities, EVEA about entrepreneurship, inspiring entrepreneurial women, Opportunity to work with ADAPTER, public health, youth projects, discussions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0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209" y="3594230"/>
            <a:ext cx="4658523" cy="3118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209" y="229790"/>
            <a:ext cx="4676211" cy="3130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11" y="3594230"/>
            <a:ext cx="4677775" cy="3118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11" y="229792"/>
            <a:ext cx="4677775" cy="3130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84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Webinars</a:t>
            </a:r>
          </a:p>
        </p:txBody>
      </p:sp>
      <p:sp>
        <p:nvSpPr>
          <p:cNvPr id="136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388124"/>
            <a:ext cx="10515600" cy="4788839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t>Back in Estonia - and become an entrepreneur in rural areas ?, 12.06.2019 - Minni Riar - back from India </a:t>
            </a:r>
          </a:p>
          <a:p>
            <a:pPr marL="514350" indent="-514350">
              <a:buFontTx/>
              <a:buAutoNum type="arabicPeriod"/>
            </a:pPr>
            <a:endParaRPr/>
          </a:p>
          <a:p>
            <a:pPr marL="0" indent="0">
              <a:buSzTx/>
              <a:buNone/>
            </a:pPr>
            <a:r>
              <a:t>2.  Women and ingenuity, 22.08.2019 - Anne-Mari Rannamäe - QUIN Estonia (innovative women) and Viive Rosenberg 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3. ETNA microcredit, 27.09.2019 - Margo Orupõld and Greta Pukk</a:t>
            </a:r>
          </a:p>
        </p:txBody>
      </p:sp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94" y="4715126"/>
            <a:ext cx="2046705" cy="1999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83" y="4715128"/>
            <a:ext cx="2034797" cy="2033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189" y="4715128"/>
            <a:ext cx="2060306" cy="2033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81" y="4715128"/>
            <a:ext cx="1930508" cy="1999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30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Study vist to Polli 3.10.2019</a:t>
            </a:r>
          </a:p>
        </p:txBody>
      </p:sp>
      <p:sp>
        <p:nvSpPr>
          <p:cNvPr id="14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397284"/>
            <a:ext cx="10515600" cy="4779679"/>
          </a:xfrm>
          <a:prstGeom prst="rect">
            <a:avLst/>
          </a:prstGeom>
        </p:spPr>
        <p:txBody>
          <a:bodyPr/>
          <a:lstStyle/>
          <a:p>
            <a:r>
              <a:t>Visit to Estonian University of Life Sciences Institute of Agricultural and Environmental Sciences Polli Horticultural Research Centre - getting acquainted with the possibilities of developing health and natural products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www.maainfo.ee/index.php</a:t>
            </a:r>
          </a:p>
          <a:p>
            <a:r>
              <a:t>Participants: 42 – Positive feedback from both sides</a:t>
            </a:r>
          </a:p>
        </p:txBody>
      </p:sp>
      <p:pic>
        <p:nvPicPr>
          <p:cNvPr id="14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184" y="3657600"/>
            <a:ext cx="4032173" cy="3024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204" y="3657600"/>
            <a:ext cx="4161548" cy="3024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3900"/>
            </a:lvl1pPr>
          </a:lstStyle>
          <a:p>
            <a:r>
              <a:t>Round table "Women in the Country - Expectations and Solutions" - Tallinn 7.11.2019</a:t>
            </a:r>
          </a:p>
        </p:txBody>
      </p:sp>
      <p:sp>
        <p:nvSpPr>
          <p:cNvPr id="148" name="Content Placehold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2688"/>
            </a:pPr>
            <a:r>
              <a:t>Are the opportunities equal? - Liisa Pakosta, Commissioner for Gender Equality and Equal Treatment </a:t>
            </a:r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2688"/>
            </a:pPr>
            <a:r>
              <a:t>For women focused on social activities - KODAR, Overview of NGOs Kersti Ringmets, Civil Society Adviser at the Ministry of the Interior </a:t>
            </a:r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2688"/>
            </a:pPr>
            <a:r>
              <a:t>Non-agricultural entrepreneurship in the countryside - Sirje Vällmann, ETNA in Estonia </a:t>
            </a:r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2688"/>
            </a:pPr>
            <a:r>
              <a:t>Agricultural business in the countryside - Kerli Ats, Farmers' Union </a:t>
            </a:r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2688"/>
            </a:pPr>
            <a:r>
              <a:t>DISCUSSIONS - How to support women's entrepreneurship in rural areas? </a:t>
            </a:r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2688"/>
            </a:pPr>
            <a:r>
              <a:t>Participants 30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Bredbild</PresentationFormat>
  <Paragraphs>115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Arial Nova Cond</vt:lpstr>
      <vt:lpstr>Calibri</vt:lpstr>
      <vt:lpstr>Calibri Light</vt:lpstr>
      <vt:lpstr>Office Theme</vt:lpstr>
      <vt:lpstr>Seminar on-line: EUSBSR Forum for Gender Equality and Growth 3.0  „Estonian Rural Network and ETNA’s common goal: to inspire women through various cooperation activities“ Ave Bremse – Estonian Rural Network</vt:lpstr>
      <vt:lpstr>Rural Network – tasks</vt:lpstr>
      <vt:lpstr>Activities: </vt:lpstr>
      <vt:lpstr>PowerPoint-presentation</vt:lpstr>
      <vt:lpstr>Annual conferences in Jäneda 2017-2021</vt:lpstr>
      <vt:lpstr>PowerPoint-presentation</vt:lpstr>
      <vt:lpstr>Webinars</vt:lpstr>
      <vt:lpstr>Study vist to Polli 3.10.2019</vt:lpstr>
      <vt:lpstr>Round table "Women in the Country - Expectations and Solutions" - Tallinn 7.11.2019</vt:lpstr>
      <vt:lpstr>PowerPoint-presentation</vt:lpstr>
      <vt:lpstr>Support to Ukraine</vt:lpstr>
      <vt:lpstr>Project application: FLORA</vt:lpstr>
      <vt:lpstr>PowerPoint-presentation</vt:lpstr>
      <vt:lpstr>Tegevused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on-line: EUSBSR Forum for Gender Equality and Growth 3.0  „Estonian Rural Network and ETNA’s common goal: to inspire women through various cooperation activities“ Ave Bremse – Estonian Rural Network</dc:title>
  <dc:creator>Britt-Marie</dc:creator>
  <cp:lastModifiedBy>Britt-Marie Söderberg Torstensson</cp:lastModifiedBy>
  <cp:revision>1</cp:revision>
  <dcterms:modified xsi:type="dcterms:W3CDTF">2022-04-04T07:45:02Z</dcterms:modified>
</cp:coreProperties>
</file>