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8"/>
  </p:notesMasterIdLst>
  <p:sldIdLst>
    <p:sldId id="256" r:id="rId2"/>
    <p:sldId id="278" r:id="rId3"/>
    <p:sldId id="279" r:id="rId4"/>
    <p:sldId id="282" r:id="rId5"/>
    <p:sldId id="280" r:id="rId6"/>
    <p:sldId id="281" r:id="rId7"/>
    <p:sldId id="283" r:id="rId8"/>
    <p:sldId id="285" r:id="rId9"/>
    <p:sldId id="258" r:id="rId10"/>
    <p:sldId id="287" r:id="rId11"/>
    <p:sldId id="291" r:id="rId12"/>
    <p:sldId id="259" r:id="rId13"/>
    <p:sldId id="261" r:id="rId14"/>
    <p:sldId id="260" r:id="rId15"/>
    <p:sldId id="262" r:id="rId16"/>
    <p:sldId id="286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92BAC-ADAA-4F5C-9361-7AB360E2BFD9}" type="datetimeFigureOut">
              <a:rPr lang="pl-PL" smtClean="0"/>
              <a:t>2016-03-29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896A1-1321-4696-B56A-87C21CADB1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21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 smtClean="0"/>
              <a:t>Konferencja -- tak trzeba powiedzieć ze </a:t>
            </a:r>
            <a:r>
              <a:rPr lang="pl-PL" sz="1200" dirty="0" err="1" smtClean="0"/>
              <a:t>rozpoczelismy</a:t>
            </a:r>
            <a:r>
              <a:rPr lang="pl-PL" sz="1200" dirty="0" smtClean="0"/>
              <a:t> przygotowania. Planowana data to 3 </a:t>
            </a:r>
            <a:r>
              <a:rPr lang="pl-PL" sz="1200" dirty="0" err="1" smtClean="0"/>
              <a:t>pazdziernika</a:t>
            </a:r>
            <a:r>
              <a:rPr lang="pl-PL" sz="1200" dirty="0" smtClean="0"/>
              <a:t>. </a:t>
            </a:r>
            <a:r>
              <a:rPr lang="pl-PL" sz="1200" dirty="0" err="1" smtClean="0"/>
              <a:t>Britt</a:t>
            </a:r>
            <a:r>
              <a:rPr lang="pl-PL" sz="1200" dirty="0" smtClean="0"/>
              <a:t> Marie ma być w kwietniu w Warszawie. </a:t>
            </a:r>
            <a:r>
              <a:rPr lang="pl-PL" sz="1200" dirty="0" err="1" smtClean="0"/>
              <a:t>Prosba</a:t>
            </a:r>
            <a:r>
              <a:rPr lang="pl-PL" sz="1200" dirty="0" smtClean="0"/>
              <a:t> o </a:t>
            </a:r>
            <a:r>
              <a:rPr lang="pl-PL" sz="1200" dirty="0" err="1" smtClean="0"/>
              <a:t>zglaszaie</a:t>
            </a:r>
            <a:r>
              <a:rPr lang="pl-PL" sz="1200" dirty="0" smtClean="0"/>
              <a:t> </a:t>
            </a:r>
            <a:r>
              <a:rPr lang="pl-PL" sz="1200" dirty="0" err="1" smtClean="0"/>
              <a:t>tematow</a:t>
            </a:r>
            <a:r>
              <a:rPr lang="pl-PL" sz="1200" dirty="0" smtClean="0"/>
              <a:t> na mój adres /cc do Marty/</a:t>
            </a:r>
            <a:r>
              <a:rPr lang="pl-PL" sz="1200" smtClean="0"/>
              <a:t>sandra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896A1-1321-4696-B56A-87C21CADB1A9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265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 smtClean="0"/>
              <a:t>specjalny numer Kobieta i Biznes/</a:t>
            </a:r>
            <a:r>
              <a:rPr lang="pl-PL" sz="1200" dirty="0" err="1" smtClean="0"/>
              <a:t>Women</a:t>
            </a:r>
            <a:r>
              <a:rPr lang="pl-PL" sz="1200" dirty="0" smtClean="0"/>
              <a:t> and business (tekst jest w jez.  polskim - angielskim) gdzie pokazane będą rezultaty WINNET Center of Excellence </a:t>
            </a:r>
            <a:r>
              <a:rPr lang="pl-PL" sz="1200" dirty="0" err="1" smtClean="0"/>
              <a:t>Research</a:t>
            </a:r>
            <a:r>
              <a:rPr lang="pl-PL" sz="1200" dirty="0" smtClean="0"/>
              <a:t>.  Spis treści/</a:t>
            </a:r>
            <a:r>
              <a:rPr lang="pl-PL" sz="1200" dirty="0" err="1" smtClean="0"/>
              <a:t>content</a:t>
            </a:r>
            <a:r>
              <a:rPr lang="pl-PL" sz="1200" dirty="0" smtClean="0"/>
              <a:t> w </a:t>
            </a:r>
            <a:r>
              <a:rPr lang="pl-PL" sz="1200" dirty="0" err="1" smtClean="0"/>
              <a:t>zalaczeniu</a:t>
            </a:r>
            <a:r>
              <a:rPr lang="pl-PL" sz="1200" dirty="0" smtClean="0"/>
              <a:t>. Jest to wydawnictwo akademickie gdzie </a:t>
            </a:r>
            <a:r>
              <a:rPr lang="pl-PL" sz="1200" dirty="0" err="1" smtClean="0"/>
              <a:t>kazde</a:t>
            </a:r>
            <a:r>
              <a:rPr lang="pl-PL" sz="1200" dirty="0" smtClean="0"/>
              <a:t> z </a:t>
            </a:r>
            <a:r>
              <a:rPr lang="pl-PL" sz="1200" dirty="0" err="1" smtClean="0"/>
              <a:t>opracowan</a:t>
            </a:r>
            <a:r>
              <a:rPr lang="pl-PL" sz="1200" dirty="0" smtClean="0"/>
              <a:t> podlega dwom recenzjom.  Będą tez informacje o projekcie oraz o WCE.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896A1-1321-4696-B56A-87C21CADB1A9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60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72EC2B-BBDA-4C63-B5F9-A2133BAB7529}" type="datetimeFigureOut">
              <a:rPr lang="pl-PL" smtClean="0"/>
              <a:pPr/>
              <a:t>2016-03-29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C382AA-365C-4C3F-9945-668D2DC2941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3068960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Winnet</a:t>
            </a:r>
            <a:r>
              <a:rPr lang="en-US" dirty="0"/>
              <a:t> Centre of Excellence ®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in </a:t>
            </a:r>
            <a:r>
              <a:rPr lang="en-US" dirty="0"/>
              <a:t>the Baltic Sea Region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 </a:t>
            </a:r>
            <a:r>
              <a:rPr lang="en-US" dirty="0"/>
              <a:t>State of the </a:t>
            </a:r>
            <a:r>
              <a:rPr lang="en-US" dirty="0" smtClean="0"/>
              <a:t>Art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en-US" sz="2400" dirty="0" smtClean="0">
                <a:solidFill>
                  <a:schemeClr val="tx1"/>
                </a:solidFill>
              </a:rPr>
              <a:t>Sandra Misiak-</a:t>
            </a:r>
            <a:r>
              <a:rPr lang="en-US" sz="2400" dirty="0" err="1" smtClean="0">
                <a:solidFill>
                  <a:schemeClr val="tx1"/>
                </a:solidFill>
              </a:rPr>
              <a:t>Kwit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University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pl-PL" sz="2400" dirty="0" err="1" smtClean="0">
                <a:solidFill>
                  <a:schemeClr val="tx1"/>
                </a:solidFill>
              </a:rPr>
              <a:t>SZCZECiN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Poland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4208" y="6237312"/>
            <a:ext cx="305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22-23.03.2016 Tallinn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CEST 2015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6024" y="1885528"/>
            <a:ext cx="8532440" cy="4495800"/>
          </a:xfrm>
        </p:spPr>
        <p:txBody>
          <a:bodyPr>
            <a:noAutofit/>
          </a:bodyPr>
          <a:lstStyle/>
          <a:p>
            <a:r>
              <a:rPr lang="en-GB" sz="2400" b="1" dirty="0" err="1" smtClean="0"/>
              <a:t>Winnet</a:t>
            </a:r>
            <a:r>
              <a:rPr lang="en-GB" sz="2400" b="1" dirty="0" smtClean="0"/>
              <a:t> Centre of Excellence® in the Baltic Sea Region</a:t>
            </a:r>
            <a:r>
              <a:rPr lang="en-GB" sz="2400" dirty="0" smtClean="0"/>
              <a:t>, Marta Hozer-Kocmiel, University of Szczecin</a:t>
            </a:r>
            <a:endParaRPr lang="pl-PL" sz="2400" dirty="0" smtClean="0"/>
          </a:p>
          <a:p>
            <a:endParaRPr lang="pl-PL" sz="1200" dirty="0" smtClean="0"/>
          </a:p>
          <a:p>
            <a:r>
              <a:rPr lang="en-GB" sz="2400" b="1" dirty="0" smtClean="0"/>
              <a:t>Results of the Survey on women-led SMEs in tourism and creative industries sectors</a:t>
            </a:r>
            <a:r>
              <a:rPr lang="en-GB" sz="2400" dirty="0" smtClean="0"/>
              <a:t>, Ewa </a:t>
            </a:r>
            <a:r>
              <a:rPr lang="en-GB" sz="2400" dirty="0" err="1" smtClean="0"/>
              <a:t>Lisowska</a:t>
            </a:r>
            <a:r>
              <a:rPr lang="en-GB" sz="2400" dirty="0" smtClean="0"/>
              <a:t>, Warsaw School of Economics</a:t>
            </a:r>
            <a:endParaRPr lang="pl-PL" sz="2400" dirty="0" smtClean="0"/>
          </a:p>
          <a:p>
            <a:endParaRPr lang="pl-PL" sz="1400" b="1" dirty="0" smtClean="0"/>
          </a:p>
          <a:p>
            <a:r>
              <a:rPr lang="en-GB" sz="2400" b="1" dirty="0" smtClean="0"/>
              <a:t>Structure of employment and wages in ICT and tourism sectors in Baltic Sea Region: gender analysis</a:t>
            </a:r>
            <a:r>
              <a:rPr lang="en-GB" sz="2400" dirty="0" smtClean="0"/>
              <a:t>, Dorota </a:t>
            </a:r>
            <a:r>
              <a:rPr lang="en-GB" sz="2400" dirty="0" err="1" smtClean="0"/>
              <a:t>Witkowska</a:t>
            </a:r>
            <a:r>
              <a:rPr lang="en-GB" sz="2400" dirty="0" smtClean="0"/>
              <a:t>, University of Lodz; Krzysztof </a:t>
            </a:r>
            <a:r>
              <a:rPr lang="en-GB" sz="2400" dirty="0" err="1" smtClean="0"/>
              <a:t>Kompa</a:t>
            </a:r>
            <a:r>
              <a:rPr lang="en-GB" sz="2400" dirty="0" smtClean="0"/>
              <a:t>, Warsaw University of Life Sciences, Aleksandra </a:t>
            </a:r>
            <a:r>
              <a:rPr lang="en-GB" sz="2400" dirty="0" err="1" smtClean="0"/>
              <a:t>Matuszewska-Janica</a:t>
            </a:r>
            <a:r>
              <a:rPr lang="en-GB" sz="2400" dirty="0" smtClean="0"/>
              <a:t>, Warsaw University of Life Sciences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CEST 2015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97496"/>
            <a:ext cx="8766048" cy="4495800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Development of Women-owned SMEs in Poland focused on Group buying tool and Importance of the Internet</a:t>
            </a:r>
            <a:r>
              <a:rPr lang="en-GB" sz="2400" dirty="0" smtClean="0"/>
              <a:t>, Małgorzata </a:t>
            </a:r>
            <a:r>
              <a:rPr lang="en-GB" sz="2400" dirty="0" err="1" smtClean="0"/>
              <a:t>Wiścicka</a:t>
            </a:r>
            <a:r>
              <a:rPr lang="en-GB" sz="2400" dirty="0" smtClean="0"/>
              <a:t> and Sandra </a:t>
            </a:r>
            <a:r>
              <a:rPr lang="en-GB" sz="2400" dirty="0" err="1" smtClean="0"/>
              <a:t>Misiak-Kwit</a:t>
            </a:r>
            <a:r>
              <a:rPr lang="en-GB" sz="2400" dirty="0" smtClean="0"/>
              <a:t>, University of Szczecin</a:t>
            </a:r>
            <a:endParaRPr lang="pl-PL" sz="2400" dirty="0" smtClean="0"/>
          </a:p>
          <a:p>
            <a:endParaRPr lang="pl-PL" sz="1200" dirty="0" smtClean="0"/>
          </a:p>
          <a:p>
            <a:r>
              <a:rPr lang="en-GB" sz="2400" b="1" dirty="0" smtClean="0"/>
              <a:t>WRCs’ potential to increase women’s participation in SME, Innovation and Economic Growth</a:t>
            </a:r>
            <a:r>
              <a:rPr lang="en-GB" sz="2400" dirty="0" smtClean="0"/>
              <a:t>, Sandra </a:t>
            </a:r>
            <a:r>
              <a:rPr lang="en-GB" sz="2400" dirty="0" err="1" smtClean="0"/>
              <a:t>Misiak-Kwit</a:t>
            </a:r>
            <a:r>
              <a:rPr lang="en-GB" sz="2400" dirty="0" smtClean="0"/>
              <a:t>, University of Szczecin; Britt-Marie S Torstensson, WINNET Sweden</a:t>
            </a:r>
            <a:endParaRPr lang="pl-PL" sz="2400" dirty="0" smtClean="0"/>
          </a:p>
          <a:p>
            <a:endParaRPr lang="pl-PL" sz="1100" b="1" dirty="0" smtClean="0"/>
          </a:p>
          <a:p>
            <a:r>
              <a:rPr lang="en-GB" sz="2400" b="1" dirty="0" smtClean="0"/>
              <a:t>Equality and Sustainable development in BSR and in EU countries – a comparative study</a:t>
            </a:r>
            <a:r>
              <a:rPr lang="en-GB" sz="2400" dirty="0" smtClean="0"/>
              <a:t>, Ewa </a:t>
            </a:r>
            <a:r>
              <a:rPr lang="en-GB" sz="2400" dirty="0" err="1" smtClean="0"/>
              <a:t>Ruminska-Zimny</a:t>
            </a:r>
            <a:r>
              <a:rPr lang="en-GB" sz="2400" dirty="0" smtClean="0"/>
              <a:t>, </a:t>
            </a:r>
            <a:r>
              <a:rPr lang="en-GB" sz="2400" dirty="0"/>
              <a:t>Warsaw School of </a:t>
            </a:r>
            <a:r>
              <a:rPr lang="en-GB" sz="2400" dirty="0" smtClean="0"/>
              <a:t>Economics</a:t>
            </a:r>
            <a:r>
              <a:rPr lang="pl-PL" sz="2400" dirty="0" smtClean="0"/>
              <a:t>; </a:t>
            </a:r>
            <a:r>
              <a:rPr lang="en-GB" sz="2400" dirty="0" smtClean="0"/>
              <a:t>Marta </a:t>
            </a:r>
            <a:r>
              <a:rPr lang="en-GB" sz="2400" dirty="0" err="1" smtClean="0"/>
              <a:t>Hozer-Kocmiel</a:t>
            </a:r>
            <a:r>
              <a:rPr lang="pl-PL" sz="2400" dirty="0" smtClean="0"/>
              <a:t>, </a:t>
            </a:r>
            <a:r>
              <a:rPr lang="en-GB" sz="2400" dirty="0"/>
              <a:t>University of Szczecin</a:t>
            </a:r>
            <a:endParaRPr lang="pl-PL" sz="2400" dirty="0" smtClean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2490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Entrepreneurship</a:t>
            </a:r>
            <a:r>
              <a:rPr lang="pl-PL" dirty="0" smtClean="0"/>
              <a:t> and Human Capital in Theory and Practice</a:t>
            </a:r>
            <a:endParaRPr lang="pl-PL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5528"/>
            <a:ext cx="320724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35896" y="1628800"/>
            <a:ext cx="511256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Chapter 1</a:t>
            </a:r>
            <a:r>
              <a:rPr lang="en-US" sz="1400" dirty="0" smtClean="0"/>
              <a:t> Innovative and Norm-Critical Research Approaches Supporting Entrepreneurial Thinking – Gender Equality Development in the </a:t>
            </a:r>
            <a:r>
              <a:rPr lang="en-US" sz="1400" dirty="0" err="1" smtClean="0"/>
              <a:t>Faste</a:t>
            </a:r>
            <a:r>
              <a:rPr lang="en-US" sz="1400" dirty="0" smtClean="0"/>
              <a:t> Laboratory a </a:t>
            </a:r>
            <a:r>
              <a:rPr lang="en-US" sz="1400" dirty="0" err="1" smtClean="0"/>
              <a:t>Vinn</a:t>
            </a:r>
            <a:r>
              <a:rPr lang="en-US" sz="1400" dirty="0" smtClean="0"/>
              <a:t> Excellence Centre (Ewa </a:t>
            </a:r>
            <a:r>
              <a:rPr lang="en-US" sz="1400" dirty="0" err="1" smtClean="0"/>
              <a:t>Gunnarsson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2</a:t>
            </a:r>
            <a:r>
              <a:rPr lang="en-US" sz="1400" dirty="0" smtClean="0"/>
              <a:t> Social Capital As An Asset Facilitating Entrepreneurial </a:t>
            </a:r>
            <a:r>
              <a:rPr lang="en-US" sz="1400" dirty="0" err="1" smtClean="0"/>
              <a:t>Behaviour</a:t>
            </a:r>
            <a:r>
              <a:rPr lang="en-US" sz="1400" dirty="0" smtClean="0"/>
              <a:t> (Marta </a:t>
            </a:r>
            <a:r>
              <a:rPr lang="en-US" sz="1400" dirty="0" err="1" smtClean="0"/>
              <a:t>Młokosiewicz</a:t>
            </a:r>
            <a:r>
              <a:rPr lang="en-US" sz="1400" dirty="0" smtClean="0"/>
              <a:t>)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3</a:t>
            </a:r>
            <a:r>
              <a:rPr lang="en-US" sz="1400" dirty="0" smtClean="0"/>
              <a:t> Factors Affecting Women's Entrepreneurship in Lithuania (</a:t>
            </a:r>
            <a:r>
              <a:rPr lang="en-US" sz="1400" dirty="0" err="1" smtClean="0"/>
              <a:t>Ilona</a:t>
            </a:r>
            <a:r>
              <a:rPr lang="en-US" sz="1400" dirty="0" smtClean="0"/>
              <a:t> </a:t>
            </a:r>
            <a:r>
              <a:rPr lang="en-US" sz="1400" dirty="0" err="1" smtClean="0"/>
              <a:t>Kiausiene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4</a:t>
            </a:r>
            <a:r>
              <a:rPr lang="en-US" sz="1400" dirty="0" smtClean="0"/>
              <a:t> Academic Entrepreneurship - Challenges and Opportunities (Anna </a:t>
            </a:r>
            <a:r>
              <a:rPr lang="en-US" sz="1400" dirty="0" err="1" smtClean="0"/>
              <a:t>Szymoniak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5</a:t>
            </a:r>
            <a:r>
              <a:rPr lang="en-US" sz="1400" dirty="0" smtClean="0"/>
              <a:t> Managing a Company Image Using the "</a:t>
            </a:r>
            <a:r>
              <a:rPr lang="en-US" sz="1400" dirty="0" err="1" smtClean="0"/>
              <a:t>Glassdoor</a:t>
            </a:r>
            <a:r>
              <a:rPr lang="en-US" sz="1400" dirty="0" smtClean="0"/>
              <a:t>" Site (</a:t>
            </a:r>
            <a:r>
              <a:rPr lang="en-US" sz="1400" dirty="0" err="1" smtClean="0"/>
              <a:t>Kalina</a:t>
            </a:r>
            <a:r>
              <a:rPr lang="en-US" sz="1400" dirty="0" smtClean="0"/>
              <a:t> </a:t>
            </a:r>
            <a:r>
              <a:rPr lang="en-US" sz="1400" dirty="0" err="1" smtClean="0"/>
              <a:t>Kukiełko-Rogozińska</a:t>
            </a:r>
            <a:r>
              <a:rPr lang="en-US" sz="1400" dirty="0" smtClean="0"/>
              <a:t>, Krzysztof </a:t>
            </a:r>
            <a:r>
              <a:rPr lang="en-US" sz="1400" dirty="0" err="1" smtClean="0"/>
              <a:t>Tomanek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6</a:t>
            </a:r>
            <a:r>
              <a:rPr lang="en-US" sz="1400" dirty="0" smtClean="0"/>
              <a:t> Theoretical Overview of Age Theories (Wojciech </a:t>
            </a:r>
            <a:r>
              <a:rPr lang="en-US" sz="1400" dirty="0" err="1" smtClean="0"/>
              <a:t>Jarecki</a:t>
            </a:r>
            <a:r>
              <a:rPr lang="en-US" sz="1400" dirty="0" smtClean="0"/>
              <a:t>, Sandra Misiak-</a:t>
            </a:r>
            <a:r>
              <a:rPr lang="en-US" sz="1400" dirty="0" err="1" smtClean="0"/>
              <a:t>Kwit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en-US" sz="1400" b="1" dirty="0" smtClean="0"/>
              <a:t>Chapter 7</a:t>
            </a:r>
            <a:r>
              <a:rPr lang="en-US" sz="1400" dirty="0" smtClean="0"/>
              <a:t> Managerial Competencies of Executives Personnel vs. the Results of Dairy Cooperative Operations - Concept Research (Barbara </a:t>
            </a:r>
            <a:r>
              <a:rPr lang="en-US" sz="1400" dirty="0" err="1" smtClean="0"/>
              <a:t>Wyrzykowska</a:t>
            </a:r>
            <a:r>
              <a:rPr lang="en-US" sz="1400" dirty="0" smtClean="0"/>
              <a:t>) </a:t>
            </a:r>
            <a:endParaRPr lang="pl-PL" sz="14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Rural Women in Baltic Sea Region</a:t>
            </a:r>
            <a:endParaRPr lang="pl-PL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417" y="1885528"/>
            <a:ext cx="32924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3056" y="1700808"/>
            <a:ext cx="5062992" cy="495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Final Conference TP WINNET BSR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8153400" cy="31683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000" dirty="0" smtClean="0"/>
              <a:t>4th &amp; 5th October 2016  WARSAW</a:t>
            </a:r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r>
              <a:rPr lang="pl-PL" sz="4200" dirty="0" smtClean="0"/>
              <a:t>ewa.a.ruminska@gmail.com</a:t>
            </a:r>
            <a:endParaRPr lang="pl-PL" sz="84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Women&amp;Business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44824"/>
            <a:ext cx="258625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31840" y="1772816"/>
            <a:ext cx="60121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1.Potentials and Space for Innovation and Change:  What can we learn from Action-oriented Gender Research and praxis in Scandinavia?</a:t>
            </a:r>
            <a:r>
              <a:rPr lang="pl-PL" sz="1600" dirty="0" smtClean="0"/>
              <a:t> Ewa Gunnarsson (Lulea University)</a:t>
            </a:r>
          </a:p>
          <a:p>
            <a:r>
              <a:rPr lang="pl-PL" sz="1600" dirty="0" smtClean="0"/>
              <a:t> </a:t>
            </a:r>
          </a:p>
          <a:p>
            <a:r>
              <a:rPr lang="en-GB" sz="1600" b="1" dirty="0" smtClean="0"/>
              <a:t>2.</a:t>
            </a:r>
            <a:r>
              <a:rPr lang="pl-PL" sz="1600" b="1" dirty="0" smtClean="0"/>
              <a:t> </a:t>
            </a:r>
            <a:r>
              <a:rPr lang="en-GB" sz="1600" b="1" dirty="0" smtClean="0"/>
              <a:t>Gender analysis of Employment in ICT and tourism sectors in the BSR</a:t>
            </a:r>
            <a:r>
              <a:rPr lang="en-GB" sz="1600" dirty="0" smtClean="0"/>
              <a:t>, Dorota </a:t>
            </a:r>
            <a:r>
              <a:rPr lang="en-GB" sz="1600" dirty="0" err="1" smtClean="0"/>
              <a:t>Witkowska</a:t>
            </a:r>
            <a:r>
              <a:rPr lang="en-GB" sz="1600" dirty="0" smtClean="0"/>
              <a:t>, Krzysztof </a:t>
            </a:r>
            <a:r>
              <a:rPr lang="en-GB" sz="1600" dirty="0" err="1" smtClean="0"/>
              <a:t>Kompa</a:t>
            </a:r>
            <a:r>
              <a:rPr lang="en-GB" sz="1600" dirty="0" smtClean="0"/>
              <a:t>, Aleksandra </a:t>
            </a:r>
            <a:r>
              <a:rPr lang="en-GB" sz="1600" dirty="0" err="1" smtClean="0"/>
              <a:t>Matuszewska-Janica</a:t>
            </a:r>
            <a:r>
              <a:rPr lang="en-GB" sz="1600" dirty="0" smtClean="0"/>
              <a:t>  (Lodz University)</a:t>
            </a:r>
            <a:endParaRPr lang="pl-PL" sz="1600" dirty="0" smtClean="0"/>
          </a:p>
          <a:p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b="1" dirty="0" smtClean="0"/>
              <a:t>3.</a:t>
            </a:r>
            <a:r>
              <a:rPr lang="pl-PL" sz="1600" b="1" dirty="0" smtClean="0"/>
              <a:t> </a:t>
            </a:r>
            <a:r>
              <a:rPr lang="en-GB" sz="1600" b="1" dirty="0" smtClean="0"/>
              <a:t>Women-led SMEs in ICT and tourism sectors in BRS: empirical evidence</a:t>
            </a:r>
            <a:r>
              <a:rPr lang="en-GB" sz="1600" dirty="0" smtClean="0"/>
              <a:t>, Ewa </a:t>
            </a:r>
            <a:r>
              <a:rPr lang="en-GB" sz="1600" dirty="0" err="1" smtClean="0"/>
              <a:t>Lisowska</a:t>
            </a:r>
            <a:r>
              <a:rPr lang="en-GB" sz="1600" dirty="0" smtClean="0"/>
              <a:t> SGH), Ewa </a:t>
            </a:r>
            <a:r>
              <a:rPr lang="en-GB" sz="1600" dirty="0" err="1" smtClean="0"/>
              <a:t>Ruminska</a:t>
            </a:r>
            <a:r>
              <a:rPr lang="en-GB" sz="1600" dirty="0" smtClean="0"/>
              <a:t>- </a:t>
            </a:r>
            <a:r>
              <a:rPr lang="en-GB" sz="1600" dirty="0" err="1" smtClean="0"/>
              <a:t>Zimny</a:t>
            </a:r>
            <a:r>
              <a:rPr lang="en-GB" sz="1600" dirty="0" smtClean="0"/>
              <a:t> (MFK/PAN)</a:t>
            </a:r>
            <a:endParaRPr lang="pl-PL" sz="1600" dirty="0" smtClean="0"/>
          </a:p>
          <a:p>
            <a:endParaRPr lang="pl-PL" sz="1600" b="1" dirty="0" smtClean="0"/>
          </a:p>
          <a:p>
            <a:r>
              <a:rPr lang="en-GB" sz="1600" b="1" dirty="0" smtClean="0"/>
              <a:t> 4. Equality and Sustainable development in BRS countries – a comparative study</a:t>
            </a:r>
            <a:r>
              <a:rPr lang="en-GB" sz="1600" dirty="0" smtClean="0"/>
              <a:t>, Ewa </a:t>
            </a:r>
            <a:r>
              <a:rPr lang="en-GB" sz="1600" dirty="0" err="1" smtClean="0"/>
              <a:t>Ruminska-Zimny</a:t>
            </a:r>
            <a:r>
              <a:rPr lang="en-GB" sz="1600" dirty="0" smtClean="0"/>
              <a:t> (MFK/PAN), Marta Hozer-Kocmiel (Szczecin University) </a:t>
            </a:r>
            <a:endParaRPr lang="pl-PL" sz="1600" dirty="0" smtClean="0"/>
          </a:p>
          <a:p>
            <a:endParaRPr lang="pl-PL" sz="1600" dirty="0" smtClean="0"/>
          </a:p>
          <a:p>
            <a:r>
              <a:rPr lang="pl-PL" sz="1600" b="1" dirty="0" smtClean="0">
                <a:solidFill>
                  <a:srgbClr val="E6AF00"/>
                </a:solidFill>
              </a:rPr>
              <a:t>INFORMATION</a:t>
            </a:r>
            <a:r>
              <a:rPr lang="en-GB" sz="1600" b="1" dirty="0" smtClean="0">
                <a:solidFill>
                  <a:srgbClr val="FFC000"/>
                </a:solidFill>
              </a:rPr>
              <a:t> </a:t>
            </a:r>
            <a:endParaRPr lang="pl-PL" sz="1600" b="1" dirty="0" smtClean="0">
              <a:solidFill>
                <a:srgbClr val="FFC000"/>
              </a:solidFill>
            </a:endParaRPr>
          </a:p>
          <a:p>
            <a:r>
              <a:rPr lang="en-GB" sz="1600" b="1" dirty="0" err="1" smtClean="0"/>
              <a:t>Winnet</a:t>
            </a:r>
            <a:r>
              <a:rPr lang="en-GB" sz="1600" b="1" dirty="0" smtClean="0"/>
              <a:t> Centre of Excellence® in Baltic Sea Region</a:t>
            </a:r>
            <a:r>
              <a:rPr lang="en-GB" sz="1600" dirty="0" smtClean="0"/>
              <a:t>, Marta </a:t>
            </a:r>
            <a:r>
              <a:rPr lang="en-GB" sz="1600" dirty="0" err="1" smtClean="0"/>
              <a:t>Hozer-Kocmiel</a:t>
            </a:r>
            <a:r>
              <a:rPr lang="pl-PL" sz="1600" dirty="0" smtClean="0"/>
              <a:t>,</a:t>
            </a:r>
            <a:r>
              <a:rPr lang="en-GB" sz="1600" dirty="0" smtClean="0"/>
              <a:t> </a:t>
            </a:r>
            <a:r>
              <a:rPr lang="en-GB" sz="1600" dirty="0"/>
              <a:t>Sandra </a:t>
            </a:r>
            <a:r>
              <a:rPr lang="en-GB" sz="1600" dirty="0" err="1"/>
              <a:t>Misiak-Kwit</a:t>
            </a:r>
            <a:r>
              <a:rPr lang="en-GB" sz="1600" dirty="0"/>
              <a:t> (</a:t>
            </a:r>
            <a:r>
              <a:rPr lang="en-GB" sz="1600" dirty="0" smtClean="0"/>
              <a:t>Szczecin University)</a:t>
            </a:r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619672" y="5695528"/>
            <a:ext cx="7315200" cy="685800"/>
          </a:xfrm>
        </p:spPr>
        <p:txBody>
          <a:bodyPr>
            <a:noAutofit/>
          </a:bodyPr>
          <a:lstStyle/>
          <a:p>
            <a:pPr algn="ctr"/>
            <a:r>
              <a:rPr lang="pl-PL" sz="2800" dirty="0" smtClean="0"/>
              <a:t>Sandra Misiak-Kwit</a:t>
            </a:r>
          </a:p>
          <a:p>
            <a:pPr algn="ctr"/>
            <a:r>
              <a:rPr lang="pl-PL" sz="2800" b="1" dirty="0" smtClean="0"/>
              <a:t>sandra.misiak@op.pl</a:t>
            </a:r>
            <a:endParaRPr lang="pl-PL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00" dirty="0" smtClean="0"/>
              <a:t>Thank you for attention !</a:t>
            </a:r>
            <a:endParaRPr lang="pl-PL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Table of Contents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29544"/>
            <a:ext cx="81534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WCE Definition and Added Values</a:t>
            </a:r>
          </a:p>
          <a:p>
            <a:pPr>
              <a:defRPr/>
            </a:pPr>
            <a:endParaRPr lang="en-AU" sz="32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defRPr/>
            </a:pPr>
            <a:r>
              <a:rPr lang="en-AU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WCE Researchers within TP </a:t>
            </a:r>
            <a:r>
              <a:rPr lang="en-AU" sz="32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Winnet</a:t>
            </a:r>
            <a:r>
              <a:rPr lang="en-AU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BSR</a:t>
            </a:r>
          </a:p>
          <a:p>
            <a:pPr>
              <a:defRPr/>
            </a:pPr>
            <a:endParaRPr lang="pl-PL" sz="32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defRPr/>
            </a:pPr>
            <a:r>
              <a:rPr lang="pl-PL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What’s </a:t>
            </a:r>
            <a:r>
              <a:rPr lang="pl-PL" sz="32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new</a:t>
            </a:r>
            <a:r>
              <a:rPr lang="pl-PL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?</a:t>
            </a:r>
          </a:p>
          <a:p>
            <a:pPr>
              <a:defRPr/>
            </a:pPr>
            <a:endParaRPr lang="pl-PL" sz="3200" dirty="0" smtClean="0">
              <a:solidFill>
                <a:srgbClr val="FF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endParaRPr lang="pl-PL" sz="3200" dirty="0"/>
          </a:p>
        </p:txBody>
      </p:sp>
      <p:pic>
        <p:nvPicPr>
          <p:cNvPr id="1026" name="Picture 2" descr="C:\Users\Sandra\AppData\Local\Temp\7zEE89.tmp\Winnet_COE_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840" y="5157192"/>
            <a:ext cx="3734257" cy="110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Women Resource Centre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empower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ing</a:t>
            </a: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 women,</a:t>
            </a:r>
            <a:endParaRPr lang="pl-PL" sz="3000" dirty="0" smtClean="0">
              <a:latin typeface="Segoe UI Light" pitchFamily="34" charset="0"/>
              <a:cs typeface="Segoe UI Semilight" panose="020B0402040204020203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be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ing</a:t>
            </a: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 a neutral meeting place for networking groups of women,</a:t>
            </a:r>
            <a:endParaRPr lang="pl-PL" sz="3000" dirty="0" smtClean="0">
              <a:latin typeface="Segoe UI Light" pitchFamily="34" charset="0"/>
              <a:cs typeface="Segoe UI Semilight" panose="020B0402040204020203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be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ing</a:t>
            </a: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 a centre for information and documentation,</a:t>
            </a:r>
            <a:endParaRPr lang="pl-PL" sz="3000" dirty="0" smtClean="0">
              <a:latin typeface="Segoe UI Light" pitchFamily="34" charset="0"/>
              <a:cs typeface="Segoe UI Semilight" panose="020B0402040204020203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en-GB" sz="3000" dirty="0" err="1" smtClean="0">
                <a:latin typeface="Segoe UI Light" pitchFamily="34" charset="0"/>
                <a:cs typeface="Segoe UI Semilight" panose="020B0402040204020203" pitchFamily="34" charset="0"/>
              </a:rPr>
              <a:t>provid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ing</a:t>
            </a: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 women with advice on how to implement their projects or business ideas,</a:t>
            </a:r>
            <a:endParaRPr lang="pl-PL" sz="3000" dirty="0" smtClean="0">
              <a:latin typeface="Segoe UI Light" pitchFamily="34" charset="0"/>
              <a:cs typeface="Segoe UI Semilight" panose="020B0402040204020203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en-GB" sz="3000" dirty="0" err="1" smtClean="0">
                <a:latin typeface="Segoe UI Light" pitchFamily="34" charset="0"/>
                <a:cs typeface="Segoe UI Semilight" panose="020B0402040204020203" pitchFamily="34" charset="0"/>
              </a:rPr>
              <a:t>mediat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ing</a:t>
            </a:r>
            <a:r>
              <a:rPr lang="en-GB" sz="3000" dirty="0" smtClean="0">
                <a:latin typeface="Segoe UI Light" pitchFamily="34" charset="0"/>
                <a:cs typeface="Segoe UI Semilight" panose="020B0402040204020203" pitchFamily="34" charset="0"/>
              </a:rPr>
              <a:t> contacts with others women's networks</a:t>
            </a: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,</a:t>
            </a:r>
          </a:p>
          <a:p>
            <a:pPr marL="342900" indent="-342900">
              <a:spcAft>
                <a:spcPts val="600"/>
              </a:spcAft>
              <a:buClr>
                <a:srgbClr val="004D85"/>
              </a:buClr>
              <a:defRPr/>
            </a:pPr>
            <a:r>
              <a:rPr lang="pl-PL" sz="3000" dirty="0" smtClean="0">
                <a:latin typeface="Segoe UI Light" pitchFamily="34" charset="0"/>
                <a:cs typeface="Segoe UI Semilight" panose="020B0402040204020203" pitchFamily="34" charset="0"/>
              </a:rPr>
              <a:t>creating new  women’s networks.</a:t>
            </a:r>
            <a:endParaRPr lang="pl-PL" sz="3000" dirty="0" smtClean="0">
              <a:solidFill>
                <a:srgbClr val="FF0000"/>
              </a:solidFill>
              <a:latin typeface="Segoe UI Light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75656" y="1628800"/>
            <a:ext cx="7236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4000" dirty="0" smtClean="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Women Resource Centre </a:t>
            </a:r>
            <a:endParaRPr lang="pl-PL" sz="4000" dirty="0" smtClean="0">
              <a:solidFill>
                <a:schemeClr val="bg2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>
              <a:defRPr/>
            </a:pPr>
            <a:r>
              <a:rPr lang="pl-PL" sz="4000" dirty="0" smtClean="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+</a:t>
            </a:r>
          </a:p>
          <a:p>
            <a:pPr algn="ctr">
              <a:defRPr/>
            </a:pPr>
            <a:r>
              <a:rPr lang="pl-PL" sz="4000" dirty="0" smtClean="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AU" sz="4000" dirty="0" smtClean="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Academia</a:t>
            </a:r>
            <a:r>
              <a:rPr lang="pl-PL" sz="4000" dirty="0" smtClean="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 algn="ctr">
              <a:defRPr/>
            </a:pPr>
            <a:r>
              <a:rPr lang="pl-PL" sz="4000" dirty="0" smtClean="0">
                <a:solidFill>
                  <a:srgbClr val="004D8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= </a:t>
            </a:r>
          </a:p>
          <a:p>
            <a:pPr algn="ctr">
              <a:defRPr/>
            </a:pPr>
            <a:endParaRPr lang="pl-PL" sz="4000" dirty="0" smtClean="0">
              <a:solidFill>
                <a:srgbClr val="004D83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>
              <a:defRPr/>
            </a:pPr>
            <a:r>
              <a:rPr lang="en-GB" sz="4000" dirty="0" err="1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Winnet</a:t>
            </a:r>
            <a:r>
              <a:rPr lang="en-GB" sz="4000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Centre of Excellence</a:t>
            </a:r>
            <a:r>
              <a:rPr lang="pl-PL" sz="4000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pl-PL" sz="4000" dirty="0">
              <a:solidFill>
                <a:schemeClr val="bg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Winnet Centre of Excellence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495800"/>
          </a:xfrm>
        </p:spPr>
        <p:txBody>
          <a:bodyPr/>
          <a:lstStyle/>
          <a:p>
            <a:pPr algn="ctr">
              <a:buNone/>
            </a:pPr>
            <a:endParaRPr lang="pl-PL" altLang="pl-PL" sz="3200" b="1" dirty="0" smtClean="0">
              <a:latin typeface="Segoe UI Light" pitchFamily="34" charset="0"/>
            </a:endParaRPr>
          </a:p>
          <a:p>
            <a:pPr algn="ctr">
              <a:buNone/>
            </a:pPr>
            <a:r>
              <a:rPr lang="pl-PL" altLang="pl-PL" sz="3200" b="1" dirty="0" smtClean="0">
                <a:latin typeface="Segoe UI Light" pitchFamily="34" charset="0"/>
              </a:rPr>
              <a:t>T</a:t>
            </a:r>
            <a:r>
              <a:rPr lang="en-GB" altLang="pl-PL" sz="3200" b="1" dirty="0" smtClean="0">
                <a:latin typeface="Segoe UI Light" pitchFamily="34" charset="0"/>
              </a:rPr>
              <a:t>he international network of researchers </a:t>
            </a:r>
            <a:endParaRPr lang="pl-PL" altLang="pl-PL" sz="3200" b="1" dirty="0" smtClean="0">
              <a:latin typeface="Segoe UI Light" pitchFamily="34" charset="0"/>
            </a:endParaRPr>
          </a:p>
          <a:p>
            <a:pPr algn="ctr">
              <a:buNone/>
            </a:pPr>
            <a:r>
              <a:rPr lang="en-AU" altLang="pl-PL" sz="3200" b="1" dirty="0" smtClean="0">
                <a:latin typeface="Segoe UI Light" pitchFamily="34" charset="0"/>
              </a:rPr>
              <a:t>and practitioners</a:t>
            </a:r>
            <a:r>
              <a:rPr lang="pl-PL" altLang="pl-PL" sz="3200" b="1" dirty="0" smtClean="0">
                <a:latin typeface="Segoe UI Light" pitchFamily="34" charset="0"/>
              </a:rPr>
              <a:t> </a:t>
            </a:r>
            <a:r>
              <a:rPr lang="en-GB" altLang="pl-PL" sz="3200" b="1" dirty="0" smtClean="0">
                <a:latin typeface="Segoe UI Light" pitchFamily="34" charset="0"/>
              </a:rPr>
              <a:t>for the purpose of doing </a:t>
            </a:r>
            <a:endParaRPr lang="pl-PL" altLang="pl-PL" sz="3200" b="1" dirty="0" smtClean="0">
              <a:latin typeface="Segoe UI Light" pitchFamily="34" charset="0"/>
            </a:endParaRPr>
          </a:p>
          <a:p>
            <a:pPr algn="ctr">
              <a:buNone/>
            </a:pPr>
            <a:r>
              <a:rPr lang="en-GB" altLang="pl-PL" sz="3200" b="1" dirty="0" smtClean="0">
                <a:latin typeface="Segoe UI Light" pitchFamily="34" charset="0"/>
              </a:rPr>
              <a:t>and</a:t>
            </a:r>
            <a:r>
              <a:rPr lang="pl-PL" altLang="pl-PL" sz="3200" b="1" dirty="0" smtClean="0">
                <a:latin typeface="Segoe UI Light" pitchFamily="34" charset="0"/>
              </a:rPr>
              <a:t> </a:t>
            </a:r>
            <a:r>
              <a:rPr lang="en-GB" altLang="pl-PL" sz="3200" b="1" dirty="0" smtClean="0">
                <a:latin typeface="Segoe UI Light" pitchFamily="34" charset="0"/>
              </a:rPr>
              <a:t>promoting policy oriented research </a:t>
            </a:r>
            <a:endParaRPr lang="pl-PL" altLang="pl-PL" sz="3200" b="1" dirty="0" smtClean="0">
              <a:latin typeface="Segoe UI Light" pitchFamily="34" charset="0"/>
            </a:endParaRPr>
          </a:p>
          <a:p>
            <a:pPr algn="ctr">
              <a:buNone/>
            </a:pPr>
            <a:r>
              <a:rPr lang="en-GB" altLang="pl-PL" sz="3200" b="1" dirty="0" smtClean="0">
                <a:latin typeface="Segoe UI Light" pitchFamily="34" charset="0"/>
              </a:rPr>
              <a:t>on Gender</a:t>
            </a:r>
            <a:r>
              <a:rPr lang="pl-PL" altLang="pl-PL" sz="3200" b="1" dirty="0" smtClean="0">
                <a:latin typeface="Segoe UI Light" pitchFamily="34" charset="0"/>
              </a:rPr>
              <a:t> and </a:t>
            </a:r>
            <a:r>
              <a:rPr lang="en-AU" altLang="pl-PL" sz="3200" b="1" dirty="0" smtClean="0">
                <a:latin typeface="Segoe UI Light" pitchFamily="34" charset="0"/>
              </a:rPr>
              <a:t>Economics</a:t>
            </a:r>
            <a:r>
              <a:rPr lang="pl-PL" altLang="pl-PL" sz="3200" b="1" dirty="0" smtClean="0">
                <a:latin typeface="Segoe UI Light" pitchFamily="34" charset="0"/>
              </a:rPr>
              <a:t> </a:t>
            </a:r>
          </a:p>
          <a:p>
            <a:pPr algn="ctr">
              <a:buNone/>
            </a:pPr>
            <a:r>
              <a:rPr lang="pl-PL" altLang="pl-PL" sz="3200" b="1" dirty="0" smtClean="0">
                <a:latin typeface="Segoe UI Light" pitchFamily="34" charset="0"/>
              </a:rPr>
              <a:t>(in </a:t>
            </a:r>
            <a:r>
              <a:rPr lang="en-GB" altLang="pl-PL" sz="3200" b="1" dirty="0" smtClean="0">
                <a:latin typeface="Segoe UI Light" pitchFamily="34" charset="0"/>
              </a:rPr>
              <a:t>the Baltic Sea Region</a:t>
            </a:r>
            <a:r>
              <a:rPr lang="pl-PL" altLang="pl-PL" sz="3200" b="1" dirty="0" smtClean="0">
                <a:latin typeface="Segoe UI Light" pitchFamily="34" charset="0"/>
              </a:rPr>
              <a:t>)</a:t>
            </a:r>
            <a:r>
              <a:rPr lang="en-GB" altLang="pl-PL" sz="3200" b="1" dirty="0" smtClean="0">
                <a:latin typeface="Segoe UI Light" pitchFamily="34" charset="0"/>
              </a:rPr>
              <a:t>. </a:t>
            </a:r>
            <a:endParaRPr lang="pl-PL" altLang="pl-PL" sz="3200" b="1" dirty="0" smtClean="0">
              <a:latin typeface="Segoe UI Light" pitchFamily="34" charset="0"/>
            </a:endParaRPr>
          </a:p>
          <a:p>
            <a:endParaRPr lang="pl-PL" dirty="0"/>
          </a:p>
        </p:txBody>
      </p:sp>
      <p:pic>
        <p:nvPicPr>
          <p:cNvPr id="4" name="Picture 2" descr="C:\Users\Sandra\AppData\Local\Temp\7zEE89.tmp\Winnet_COE_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959" y="5373216"/>
            <a:ext cx="3734257" cy="110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WCE added values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531352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AU" altLang="pl-PL" sz="3000" dirty="0" smtClean="0">
                <a:latin typeface="Segoe UI Light" pitchFamily="34" charset="0"/>
                <a:cs typeface="Segoe UI" pitchFamily="34" charset="0"/>
              </a:rPr>
              <a:t>Knowledge sharing</a:t>
            </a:r>
            <a:endParaRPr lang="pl-PL" altLang="pl-PL" sz="3000" dirty="0" smtClean="0">
              <a:latin typeface="Segoe UI Light" pitchFamily="34" charset="0"/>
              <a:cs typeface="Segoe UI" pitchFamily="34" charset="0"/>
            </a:endParaRPr>
          </a:p>
          <a:p>
            <a:pPr>
              <a:spcAft>
                <a:spcPts val="600"/>
              </a:spcAft>
            </a:pPr>
            <a:r>
              <a:rPr lang="en-AU" altLang="pl-PL" sz="3000" dirty="0" err="1" smtClean="0">
                <a:latin typeface="Segoe UI Light" pitchFamily="34" charset="0"/>
                <a:cs typeface="Segoe UI" pitchFamily="34" charset="0"/>
              </a:rPr>
              <a:t>Internationalizatio</a:t>
            </a: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n </a:t>
            </a:r>
            <a:r>
              <a:rPr lang="en-AU" altLang="pl-PL" sz="3000" dirty="0" smtClean="0">
                <a:latin typeface="Segoe UI Light" pitchFamily="34" charset="0"/>
                <a:cs typeface="Segoe UI" pitchFamily="34" charset="0"/>
              </a:rPr>
              <a:t>of Research </a:t>
            </a:r>
          </a:p>
          <a:p>
            <a:pPr>
              <a:spcAft>
                <a:spcPts val="600"/>
              </a:spcAft>
            </a:pPr>
            <a:r>
              <a:rPr lang="en-AU" altLang="pl-PL" sz="3000" dirty="0" smtClean="0">
                <a:latin typeface="Segoe UI Light" pitchFamily="34" charset="0"/>
                <a:cs typeface="Segoe UI" pitchFamily="34" charset="0"/>
              </a:rPr>
              <a:t>Conferences,</a:t>
            </a: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 </a:t>
            </a:r>
            <a:r>
              <a:rPr lang="en-AU" altLang="pl-PL" sz="3000" dirty="0" smtClean="0">
                <a:latin typeface="Segoe UI Light" pitchFamily="34" charset="0"/>
                <a:cs typeface="Segoe UI" pitchFamily="34" charset="0"/>
              </a:rPr>
              <a:t>seminars, workshops</a:t>
            </a:r>
            <a:endParaRPr lang="pl-PL" altLang="pl-PL" sz="3000" dirty="0" smtClean="0">
              <a:latin typeface="Segoe UI Light" pitchFamily="34" charset="0"/>
              <a:cs typeface="Segoe UI" pitchFamily="34" charset="0"/>
            </a:endParaRPr>
          </a:p>
          <a:p>
            <a:pPr>
              <a:spcAft>
                <a:spcPts val="600"/>
              </a:spcAft>
            </a:pP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Joint international publications</a:t>
            </a:r>
          </a:p>
          <a:p>
            <a:pPr>
              <a:spcAft>
                <a:spcPts val="600"/>
              </a:spcAft>
            </a:pP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Stimulated creativity</a:t>
            </a:r>
          </a:p>
          <a:p>
            <a:pPr>
              <a:spcAft>
                <a:spcPts val="600"/>
              </a:spcAft>
            </a:pP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Bridging ties between Science and Business</a:t>
            </a:r>
          </a:p>
          <a:p>
            <a:pPr>
              <a:spcAft>
                <a:spcPts val="600"/>
              </a:spcAft>
            </a:pPr>
            <a:r>
              <a:rPr lang="pl-PL" altLang="pl-PL" sz="3000" dirty="0" smtClean="0">
                <a:latin typeface="Segoe UI Light" pitchFamily="34" charset="0"/>
                <a:cs typeface="Segoe UI" pitchFamily="34" charset="0"/>
              </a:rPr>
              <a:t>New approach to Reseach on Innovation</a:t>
            </a:r>
            <a:endParaRPr lang="en-AU" altLang="pl-PL" sz="3000" dirty="0" smtClean="0">
              <a:latin typeface="Segoe UI Light" pitchFamily="34" charset="0"/>
              <a:cs typeface="Segoe UI" pitchFamily="34" charset="0"/>
            </a:endParaRPr>
          </a:p>
          <a:p>
            <a:endParaRPr lang="pl-PL" altLang="pl-PL" sz="3200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AU" altLang="pl-PL" sz="3200" dirty="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en-AU" altLang="pl-PL" sz="3200" dirty="0" smtClean="0">
              <a:latin typeface="Segoe UI" pitchFamily="34" charset="0"/>
              <a:cs typeface="Segoe UI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WCE Researchers</a:t>
            </a:r>
            <a:endParaRPr lang="pl-PL" dirty="0"/>
          </a:p>
        </p:txBody>
      </p:sp>
      <p:pic>
        <p:nvPicPr>
          <p:cNvPr id="5" name="Picture 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4031" t="2084" r="8383" b="1381"/>
          <a:stretch>
            <a:fillRect/>
          </a:stretch>
        </p:blipFill>
        <p:spPr bwMode="auto">
          <a:xfrm>
            <a:off x="2339752" y="1529680"/>
            <a:ext cx="454319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5"/>
          <p:cNvSpPr>
            <a:spLocks noChangeArrowheads="1"/>
          </p:cNvSpPr>
          <p:nvPr/>
        </p:nvSpPr>
        <p:spPr bwMode="auto">
          <a:xfrm>
            <a:off x="0" y="1556792"/>
            <a:ext cx="35274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pl-PL" b="1" i="1" dirty="0">
                <a:solidFill>
                  <a:srgbClr val="00946F"/>
                </a:solidFill>
                <a:latin typeface="Calibri" pitchFamily="34" charset="0"/>
              </a:rPr>
              <a:t>Lena </a:t>
            </a:r>
            <a:r>
              <a:rPr lang="en-US" altLang="pl-PL" b="1" i="1" dirty="0" err="1">
                <a:solidFill>
                  <a:srgbClr val="00946F"/>
                </a:solidFill>
                <a:latin typeface="Calibri" pitchFamily="34" charset="0"/>
              </a:rPr>
              <a:t>Trojer</a:t>
            </a:r>
            <a:endParaRPr lang="pl-PL" altLang="pl-PL" b="1" i="1" dirty="0">
              <a:solidFill>
                <a:srgbClr val="00946F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pl-PL" b="1" dirty="0" err="1">
                <a:solidFill>
                  <a:srgbClr val="00946F"/>
                </a:solidFill>
                <a:latin typeface="Calibri" pitchFamily="34" charset="0"/>
              </a:rPr>
              <a:t>Blekinge</a:t>
            </a:r>
            <a:r>
              <a:rPr lang="en-US" altLang="pl-PL" b="1" dirty="0">
                <a:solidFill>
                  <a:srgbClr val="00946F"/>
                </a:solidFill>
                <a:latin typeface="Calibri" pitchFamily="34" charset="0"/>
              </a:rPr>
              <a:t> Institute of</a:t>
            </a:r>
            <a:r>
              <a:rPr lang="pl-PL" altLang="pl-PL" b="1" dirty="0">
                <a:solidFill>
                  <a:srgbClr val="00946F"/>
                </a:solidFill>
                <a:latin typeface="Calibri" pitchFamily="34" charset="0"/>
              </a:rPr>
              <a:t> </a:t>
            </a:r>
            <a:r>
              <a:rPr lang="en-US" altLang="pl-PL" b="1" dirty="0">
                <a:solidFill>
                  <a:srgbClr val="00946F"/>
                </a:solidFill>
                <a:latin typeface="Calibri" pitchFamily="34" charset="0"/>
              </a:rPr>
              <a:t>Technology</a:t>
            </a:r>
            <a:endParaRPr lang="pl-PL" altLang="pl-PL" b="1" dirty="0">
              <a:solidFill>
                <a:srgbClr val="00946F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pl-PL" altLang="pl-PL" b="1" dirty="0">
              <a:solidFill>
                <a:srgbClr val="00946F"/>
              </a:solidFill>
              <a:latin typeface="Calibri" pitchFamily="34" charset="0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234280" y="2350839"/>
            <a:ext cx="25375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pl-PL" b="1" i="1" dirty="0">
                <a:solidFill>
                  <a:srgbClr val="00946F"/>
                </a:solidFill>
                <a:latin typeface="Calibri" pitchFamily="34" charset="0"/>
              </a:rPr>
              <a:t>Ewa </a:t>
            </a:r>
            <a:r>
              <a:rPr lang="en-US" altLang="pl-PL" b="1" i="1" dirty="0" err="1">
                <a:solidFill>
                  <a:srgbClr val="00946F"/>
                </a:solidFill>
                <a:latin typeface="Calibri" pitchFamily="34" charset="0"/>
              </a:rPr>
              <a:t>Gunnarsson</a:t>
            </a:r>
            <a:r>
              <a:rPr lang="en-US" altLang="pl-PL" b="1" i="1" dirty="0">
                <a:solidFill>
                  <a:srgbClr val="00946F"/>
                </a:solidFill>
                <a:latin typeface="Calibri" pitchFamily="34" charset="0"/>
              </a:rPr>
              <a:t/>
            </a:r>
            <a:br>
              <a:rPr lang="en-US" altLang="pl-PL" b="1" i="1" dirty="0">
                <a:solidFill>
                  <a:srgbClr val="00946F"/>
                </a:solidFill>
                <a:latin typeface="Calibri" pitchFamily="34" charset="0"/>
              </a:rPr>
            </a:br>
            <a:r>
              <a:rPr lang="en-US" altLang="pl-PL" b="1" dirty="0" err="1">
                <a:solidFill>
                  <a:srgbClr val="00946F"/>
                </a:solidFill>
                <a:latin typeface="Calibri" pitchFamily="34" charset="0"/>
              </a:rPr>
              <a:t>Luleå</a:t>
            </a:r>
            <a:r>
              <a:rPr lang="en-US" altLang="pl-PL" b="1" dirty="0">
                <a:solidFill>
                  <a:srgbClr val="00946F"/>
                </a:solidFill>
                <a:latin typeface="Calibri" pitchFamily="34" charset="0"/>
              </a:rPr>
              <a:t> University </a:t>
            </a:r>
            <a:r>
              <a:rPr lang="pl-PL" altLang="pl-PL" b="1" dirty="0" smtClean="0">
                <a:solidFill>
                  <a:srgbClr val="00946F"/>
                </a:solidFill>
                <a:latin typeface="Calibri" pitchFamily="34" charset="0"/>
              </a:rPr>
              <a:t/>
            </a:r>
            <a:br>
              <a:rPr lang="pl-PL" altLang="pl-PL" b="1" dirty="0" smtClean="0">
                <a:solidFill>
                  <a:srgbClr val="00946F"/>
                </a:solidFill>
                <a:latin typeface="Calibri" pitchFamily="34" charset="0"/>
              </a:rPr>
            </a:br>
            <a:r>
              <a:rPr lang="en-US" altLang="pl-PL" b="1" dirty="0" smtClean="0">
                <a:solidFill>
                  <a:srgbClr val="00946F"/>
                </a:solidFill>
                <a:latin typeface="Calibri" pitchFamily="34" charset="0"/>
              </a:rPr>
              <a:t>of </a:t>
            </a:r>
            <a:r>
              <a:rPr lang="en-US" altLang="pl-PL" b="1" dirty="0">
                <a:solidFill>
                  <a:srgbClr val="00946F"/>
                </a:solidFill>
                <a:latin typeface="Calibri" pitchFamily="34" charset="0"/>
              </a:rPr>
              <a:t>Technology</a:t>
            </a:r>
            <a:endParaRPr lang="pl-PL" altLang="pl-PL" b="1" dirty="0">
              <a:solidFill>
                <a:srgbClr val="00946F"/>
              </a:solidFill>
              <a:latin typeface="Calibri" pitchFamily="34" charset="0"/>
            </a:endParaRPr>
          </a:p>
        </p:txBody>
      </p:sp>
      <p:sp>
        <p:nvSpPr>
          <p:cNvPr id="7" name="Prostokąt 3"/>
          <p:cNvSpPr>
            <a:spLocks noChangeArrowheads="1"/>
          </p:cNvSpPr>
          <p:nvPr/>
        </p:nvSpPr>
        <p:spPr bwMode="auto">
          <a:xfrm>
            <a:off x="0" y="3430741"/>
            <a:ext cx="314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i="1" dirty="0" err="1">
                <a:solidFill>
                  <a:srgbClr val="00946F"/>
                </a:solidFill>
                <a:latin typeface="Calibri" pitchFamily="34" charset="0"/>
              </a:rPr>
              <a:t>Elisabeth</a:t>
            </a:r>
            <a:r>
              <a:rPr lang="pl-PL" b="1" i="1" dirty="0">
                <a:solidFill>
                  <a:srgbClr val="00946F"/>
                </a:solidFill>
                <a:latin typeface="Calibri" pitchFamily="34" charset="0"/>
              </a:rPr>
              <a:t> </a:t>
            </a:r>
            <a:r>
              <a:rPr lang="pl-PL" b="1" i="1" dirty="0" err="1">
                <a:solidFill>
                  <a:srgbClr val="00946F"/>
                </a:solidFill>
                <a:latin typeface="Calibri" pitchFamily="34" charset="0"/>
              </a:rPr>
              <a:t>Sundin</a:t>
            </a:r>
            <a:endParaRPr lang="pl-PL" b="1" i="1" dirty="0">
              <a:solidFill>
                <a:srgbClr val="00946F"/>
              </a:solidFill>
              <a:latin typeface="Calibri" pitchFamily="34" charset="0"/>
            </a:endParaRPr>
          </a:p>
          <a:p>
            <a:r>
              <a:rPr lang="en-US" b="1" dirty="0">
                <a:solidFill>
                  <a:srgbClr val="00946F"/>
                </a:solidFill>
                <a:latin typeface="Calibri" pitchFamily="34" charset="0"/>
              </a:rPr>
              <a:t>Linköping University</a:t>
            </a:r>
            <a:endParaRPr lang="pl-PL" altLang="pl-PL" b="1" dirty="0">
              <a:solidFill>
                <a:srgbClr val="00946F"/>
              </a:solidFill>
              <a:latin typeface="Calibri" pitchFamily="34" charset="0"/>
            </a:endParaRPr>
          </a:p>
        </p:txBody>
      </p:sp>
      <p:sp>
        <p:nvSpPr>
          <p:cNvPr id="8" name="Prostokąt 17"/>
          <p:cNvSpPr>
            <a:spLocks noChangeArrowheads="1"/>
          </p:cNvSpPr>
          <p:nvPr/>
        </p:nvSpPr>
        <p:spPr bwMode="auto">
          <a:xfrm>
            <a:off x="6228184" y="1484784"/>
            <a:ext cx="314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 b="1" i="1" dirty="0" smtClean="0">
                <a:solidFill>
                  <a:srgbClr val="004D85"/>
                </a:solidFill>
                <a:latin typeface="Calibri" pitchFamily="34" charset="0"/>
              </a:rPr>
              <a:t>Urszula </a:t>
            </a:r>
            <a:r>
              <a:rPr lang="pl-PL" altLang="pl-PL" b="1" i="1" dirty="0">
                <a:solidFill>
                  <a:srgbClr val="004D85"/>
                </a:solidFill>
                <a:latin typeface="Calibri" pitchFamily="34" charset="0"/>
              </a:rPr>
              <a:t>Zimoch</a:t>
            </a:r>
            <a:r>
              <a:rPr lang="pl-PL" altLang="pl-PL" b="1" dirty="0">
                <a:solidFill>
                  <a:srgbClr val="004D85"/>
                </a:solidFill>
                <a:latin typeface="Calibri" pitchFamily="34" charset="0"/>
              </a:rPr>
              <a:t/>
            </a:r>
            <a:br>
              <a:rPr lang="pl-PL" altLang="pl-PL" b="1" dirty="0">
                <a:solidFill>
                  <a:srgbClr val="004D85"/>
                </a:solidFill>
                <a:latin typeface="Calibri" pitchFamily="34" charset="0"/>
              </a:rPr>
            </a:br>
            <a:r>
              <a:rPr lang="pl-PL" altLang="en-US" b="1" dirty="0">
                <a:solidFill>
                  <a:srgbClr val="004D85"/>
                </a:solidFill>
                <a:latin typeface="Calibri" pitchFamily="34" charset="0"/>
              </a:rPr>
              <a:t>University of Helsinki</a:t>
            </a:r>
            <a:endParaRPr lang="pl-PL" altLang="pl-PL" b="1" dirty="0">
              <a:solidFill>
                <a:srgbClr val="004D85"/>
              </a:solidFill>
              <a:latin typeface="Calibri" pitchFamily="34" charset="0"/>
            </a:endParaRPr>
          </a:p>
        </p:txBody>
      </p:sp>
      <p:sp>
        <p:nvSpPr>
          <p:cNvPr id="9" name="Prostokąt 15"/>
          <p:cNvSpPr>
            <a:spLocks noChangeArrowheads="1"/>
          </p:cNvSpPr>
          <p:nvPr/>
        </p:nvSpPr>
        <p:spPr bwMode="auto">
          <a:xfrm>
            <a:off x="6876256" y="2289646"/>
            <a:ext cx="20162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b="1" i="1" dirty="0" err="1">
                <a:solidFill>
                  <a:srgbClr val="FF0066"/>
                </a:solidFill>
                <a:latin typeface="Calibri" panose="020F0502020204030204" pitchFamily="34" charset="0"/>
              </a:rPr>
              <a:t>Lilija</a:t>
            </a:r>
            <a:r>
              <a:rPr lang="pl-PL" b="1" i="1" dirty="0">
                <a:solidFill>
                  <a:srgbClr val="FF0066"/>
                </a:solidFill>
                <a:latin typeface="Calibri" panose="020F0502020204030204" pitchFamily="34" charset="0"/>
              </a:rPr>
              <a:t> </a:t>
            </a:r>
            <a:r>
              <a:rPr lang="pl-PL" b="1" i="1" dirty="0" err="1" smtClean="0">
                <a:solidFill>
                  <a:srgbClr val="FF0066"/>
                </a:solidFill>
                <a:latin typeface="Calibri" panose="020F0502020204030204" pitchFamily="34" charset="0"/>
              </a:rPr>
              <a:t>Kublickiene</a:t>
            </a:r>
            <a:endParaRPr lang="pl-PL" b="1" i="1" dirty="0" smtClean="0">
              <a:solidFill>
                <a:srgbClr val="FF0066"/>
              </a:solidFill>
              <a:latin typeface="Calibri" panose="020F0502020204030204" pitchFamily="34" charset="0"/>
            </a:endParaRPr>
          </a:p>
          <a:p>
            <a:r>
              <a:rPr lang="en-US" b="1" dirty="0">
                <a:solidFill>
                  <a:srgbClr val="FF0066"/>
                </a:solidFill>
                <a:latin typeface="Calibri" panose="020F0502020204030204" pitchFamily="34" charset="0"/>
              </a:rPr>
              <a:t>Lithuanian Social Research Centre</a:t>
            </a:r>
            <a:r>
              <a:rPr lang="pl-PL" altLang="pl-PL" b="1" dirty="0">
                <a:solidFill>
                  <a:srgbClr val="FF0066"/>
                </a:solidFill>
                <a:latin typeface="Calibri" panose="020F0502020204030204" pitchFamily="34" charset="0"/>
              </a:rPr>
              <a:t> </a:t>
            </a:r>
            <a:r>
              <a:rPr lang="pl-PL" altLang="pl-PL" b="1" dirty="0">
                <a:solidFill>
                  <a:srgbClr val="FF0066"/>
                </a:solidFill>
              </a:rPr>
              <a:t>  </a:t>
            </a:r>
          </a:p>
        </p:txBody>
      </p:sp>
      <p:sp>
        <p:nvSpPr>
          <p:cNvPr id="11" name="Prostokąt 8"/>
          <p:cNvSpPr>
            <a:spLocks noChangeArrowheads="1"/>
          </p:cNvSpPr>
          <p:nvPr/>
        </p:nvSpPr>
        <p:spPr bwMode="auto">
          <a:xfrm>
            <a:off x="5796136" y="5733256"/>
            <a:ext cx="297021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  <a:t>Ewa Ruminska-Zimny</a:t>
            </a:r>
            <a:b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</a:br>
            <a: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  <a:t>Ewa Lisowska</a:t>
            </a:r>
            <a:b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</a:br>
            <a:r>
              <a:rPr lang="pl-PL" altLang="pl-PL" b="1" dirty="0">
                <a:solidFill>
                  <a:srgbClr val="F58221"/>
                </a:solidFill>
                <a:latin typeface="Calibri" pitchFamily="34" charset="0"/>
              </a:rPr>
              <a:t>Warsaw School of Economics</a:t>
            </a:r>
          </a:p>
        </p:txBody>
      </p:sp>
      <p:sp>
        <p:nvSpPr>
          <p:cNvPr id="12" name="Prostokąt 9"/>
          <p:cNvSpPr>
            <a:spLocks noChangeArrowheads="1"/>
          </p:cNvSpPr>
          <p:nvPr/>
        </p:nvSpPr>
        <p:spPr bwMode="auto">
          <a:xfrm>
            <a:off x="35495" y="5517232"/>
            <a:ext cx="34919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l-PL" altLang="pl-PL" b="1" i="1" dirty="0" smtClean="0">
                <a:solidFill>
                  <a:srgbClr val="F58221"/>
                </a:solidFill>
                <a:latin typeface="Calibri" pitchFamily="34" charset="0"/>
              </a:rPr>
              <a:t>Aleksandra Matuszewska-</a:t>
            </a:r>
            <a:r>
              <a:rPr lang="pl-PL" altLang="pl-PL" b="1" i="1" dirty="0" err="1" smtClean="0">
                <a:solidFill>
                  <a:srgbClr val="F58221"/>
                </a:solidFill>
                <a:latin typeface="Calibri" pitchFamily="34" charset="0"/>
              </a:rPr>
              <a:t>Janica</a:t>
            </a:r>
            <a:endParaRPr lang="pl-PL" altLang="pl-PL" b="1" dirty="0">
              <a:solidFill>
                <a:srgbClr val="F58221"/>
              </a:solidFill>
              <a:latin typeface="Calibri" pitchFamily="34" charset="0"/>
            </a:endParaRPr>
          </a:p>
        </p:txBody>
      </p:sp>
      <p:sp>
        <p:nvSpPr>
          <p:cNvPr id="13" name="Prostokąt 11"/>
          <p:cNvSpPr>
            <a:spLocks noChangeArrowheads="1"/>
          </p:cNvSpPr>
          <p:nvPr/>
        </p:nvSpPr>
        <p:spPr bwMode="auto">
          <a:xfrm>
            <a:off x="1331640" y="6021288"/>
            <a:ext cx="50134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pl-PL" b="1" i="1" dirty="0">
                <a:solidFill>
                  <a:srgbClr val="F58221"/>
                </a:solidFill>
                <a:latin typeface="Calibri" pitchFamily="34" charset="0"/>
              </a:rPr>
              <a:t>Karina </a:t>
            </a:r>
            <a:r>
              <a:rPr lang="en-US" altLang="pl-PL" b="1" i="1" dirty="0" err="1" smtClean="0">
                <a:solidFill>
                  <a:srgbClr val="F58221"/>
                </a:solidFill>
                <a:latin typeface="Calibri" pitchFamily="34" charset="0"/>
              </a:rPr>
              <a:t>Tomaszewska</a:t>
            </a:r>
            <a:endParaRPr lang="pl-PL" altLang="pl-PL" b="1" i="1" dirty="0" smtClean="0">
              <a:solidFill>
                <a:srgbClr val="F58221"/>
              </a:solidFill>
              <a:latin typeface="Calibri" pitchFamily="34" charset="0"/>
            </a:endParaRPr>
          </a:p>
          <a:p>
            <a:pPr eaLnBrk="1" hangingPunct="1"/>
            <a:r>
              <a:rPr lang="en-US" altLang="pl-PL" b="1" dirty="0" smtClean="0">
                <a:solidFill>
                  <a:srgbClr val="F58221"/>
                </a:solidFill>
                <a:latin typeface="Calibri" pitchFamily="34" charset="0"/>
              </a:rPr>
              <a:t>West </a:t>
            </a:r>
            <a:r>
              <a:rPr lang="en-US" altLang="pl-PL" b="1" dirty="0">
                <a:solidFill>
                  <a:srgbClr val="F58221"/>
                </a:solidFill>
                <a:latin typeface="Calibri" pitchFamily="34" charset="0"/>
              </a:rPr>
              <a:t>Pomeranian </a:t>
            </a:r>
            <a:r>
              <a:rPr lang="en-US" altLang="pl-PL" b="1" dirty="0" smtClean="0">
                <a:solidFill>
                  <a:srgbClr val="F58221"/>
                </a:solidFill>
                <a:latin typeface="Calibri" pitchFamily="34" charset="0"/>
              </a:rPr>
              <a:t>University </a:t>
            </a:r>
            <a:r>
              <a:rPr lang="en-US" altLang="pl-PL" b="1" dirty="0">
                <a:solidFill>
                  <a:srgbClr val="F58221"/>
                </a:solidFill>
                <a:latin typeface="Calibri" pitchFamily="34" charset="0"/>
              </a:rPr>
              <a:t>of Technology</a:t>
            </a:r>
            <a:endParaRPr lang="pl-PL" altLang="pl-PL" b="1" dirty="0">
              <a:solidFill>
                <a:srgbClr val="F58221"/>
              </a:solidFill>
              <a:latin typeface="Calibri" pitchFamily="34" charset="0"/>
            </a:endParaRPr>
          </a:p>
        </p:txBody>
      </p:sp>
      <p:sp>
        <p:nvSpPr>
          <p:cNvPr id="14" name="Prostokąt 12"/>
          <p:cNvSpPr>
            <a:spLocks noChangeArrowheads="1"/>
          </p:cNvSpPr>
          <p:nvPr/>
        </p:nvSpPr>
        <p:spPr bwMode="auto">
          <a:xfrm>
            <a:off x="6733256" y="4725144"/>
            <a:ext cx="25912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pl-PL" b="1" i="1" dirty="0" err="1">
                <a:solidFill>
                  <a:srgbClr val="F58221"/>
                </a:solidFill>
                <a:latin typeface="Calibri" pitchFamily="34" charset="0"/>
              </a:rPr>
              <a:t>Dorota</a:t>
            </a:r>
            <a:r>
              <a:rPr lang="en-US" altLang="pl-PL" b="1" i="1" dirty="0">
                <a:solidFill>
                  <a:srgbClr val="F58221"/>
                </a:solidFill>
                <a:latin typeface="Calibri" pitchFamily="34" charset="0"/>
              </a:rPr>
              <a:t> </a:t>
            </a:r>
            <a:r>
              <a:rPr lang="en-US" altLang="pl-PL" b="1" i="1" dirty="0" err="1" smtClean="0">
                <a:solidFill>
                  <a:srgbClr val="F58221"/>
                </a:solidFill>
                <a:latin typeface="Calibri" pitchFamily="34" charset="0"/>
              </a:rPr>
              <a:t>Witkowska</a:t>
            </a:r>
            <a:endParaRPr lang="pl-PL" altLang="pl-PL" b="1" i="1" dirty="0" smtClean="0">
              <a:solidFill>
                <a:srgbClr val="F58221"/>
              </a:solidFill>
              <a:latin typeface="Calibri" pitchFamily="34" charset="0"/>
            </a:endParaRPr>
          </a:p>
          <a:p>
            <a:pPr eaLnBrk="1" hangingPunct="1"/>
            <a:r>
              <a:rPr lang="pl-PL" altLang="pl-PL" b="1" i="1" dirty="0" smtClean="0">
                <a:solidFill>
                  <a:srgbClr val="F58221"/>
                </a:solidFill>
                <a:latin typeface="Calibri" pitchFamily="34" charset="0"/>
              </a:rPr>
              <a:t>Krzysztof </a:t>
            </a:r>
            <a:r>
              <a:rPr lang="pl-PL" altLang="pl-PL" b="1" i="1" dirty="0" err="1" smtClean="0">
                <a:solidFill>
                  <a:srgbClr val="F58221"/>
                </a:solidFill>
                <a:latin typeface="Calibri" pitchFamily="34" charset="0"/>
              </a:rPr>
              <a:t>Kompa</a:t>
            </a:r>
            <a:r>
              <a:rPr lang="en-US" altLang="pl-PL" b="1" i="1" dirty="0">
                <a:solidFill>
                  <a:srgbClr val="F58221"/>
                </a:solidFill>
                <a:latin typeface="Calibri" pitchFamily="34" charset="0"/>
              </a:rPr>
              <a:t/>
            </a:r>
            <a:br>
              <a:rPr lang="en-US" altLang="pl-PL" b="1" i="1" dirty="0">
                <a:solidFill>
                  <a:srgbClr val="F58221"/>
                </a:solidFill>
                <a:latin typeface="Calibri" pitchFamily="34" charset="0"/>
              </a:rPr>
            </a:br>
            <a:r>
              <a:rPr lang="en-US" altLang="pl-PL" b="1" dirty="0">
                <a:solidFill>
                  <a:srgbClr val="F58221"/>
                </a:solidFill>
                <a:latin typeface="Calibri" pitchFamily="34" charset="0"/>
              </a:rPr>
              <a:t>University of Lodz</a:t>
            </a:r>
            <a:endParaRPr lang="pl-PL" altLang="pl-PL" b="1" dirty="0">
              <a:solidFill>
                <a:srgbClr val="F58221"/>
              </a:solidFill>
              <a:latin typeface="Calibri" pitchFamily="34" charset="0"/>
            </a:endParaRPr>
          </a:p>
        </p:txBody>
      </p:sp>
      <p:sp>
        <p:nvSpPr>
          <p:cNvPr id="15" name="Prostokąt 3"/>
          <p:cNvSpPr>
            <a:spLocks noChangeArrowheads="1"/>
          </p:cNvSpPr>
          <p:nvPr/>
        </p:nvSpPr>
        <p:spPr bwMode="auto">
          <a:xfrm>
            <a:off x="7020540" y="3356992"/>
            <a:ext cx="20159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FF0066"/>
                </a:solidFill>
                <a:latin typeface="Calibri" panose="020F0502020204030204" pitchFamily="34" charset="0"/>
              </a:rPr>
              <a:t>Ilona </a:t>
            </a:r>
            <a:r>
              <a:rPr lang="pl-PL" b="1" i="1" dirty="0" err="1" smtClean="0">
                <a:solidFill>
                  <a:srgbClr val="FF0066"/>
                </a:solidFill>
                <a:latin typeface="Calibri" panose="020F0502020204030204" pitchFamily="34" charset="0"/>
              </a:rPr>
              <a:t>Kiausiene</a:t>
            </a:r>
            <a:endParaRPr lang="pl-PL" b="1" i="1" dirty="0" smtClean="0">
              <a:solidFill>
                <a:srgbClr val="FF0066"/>
              </a:solidFill>
              <a:latin typeface="Calibri" panose="020F0502020204030204" pitchFamily="34" charset="0"/>
            </a:endParaRPr>
          </a:p>
          <a:p>
            <a:r>
              <a:rPr lang="pl-PL" altLang="pl-PL" b="1" dirty="0" err="1">
                <a:solidFill>
                  <a:srgbClr val="FF0066"/>
                </a:solidFill>
                <a:latin typeface="Calibri" panose="020F0502020204030204" pitchFamily="34" charset="0"/>
              </a:rPr>
              <a:t>Aleksandras</a:t>
            </a:r>
            <a:r>
              <a:rPr lang="pl-PL" altLang="pl-PL" b="1" dirty="0">
                <a:solidFill>
                  <a:srgbClr val="FF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b="1" dirty="0" err="1">
                <a:solidFill>
                  <a:srgbClr val="FF0066"/>
                </a:solidFill>
                <a:latin typeface="Calibri" panose="020F0502020204030204" pitchFamily="34" charset="0"/>
              </a:rPr>
              <a:t>Stulginskis</a:t>
            </a:r>
            <a:r>
              <a:rPr lang="pl-PL" altLang="pl-PL" b="1" dirty="0">
                <a:solidFill>
                  <a:srgbClr val="FF0066"/>
                </a:solidFill>
                <a:latin typeface="Calibri" panose="020F0502020204030204" pitchFamily="34" charset="0"/>
              </a:rPr>
              <a:t> University</a:t>
            </a:r>
          </a:p>
        </p:txBody>
      </p:sp>
      <p:sp>
        <p:nvSpPr>
          <p:cNvPr id="17" name="Prostokąt 9"/>
          <p:cNvSpPr>
            <a:spLocks noChangeArrowheads="1"/>
          </p:cNvSpPr>
          <p:nvPr/>
        </p:nvSpPr>
        <p:spPr bwMode="auto">
          <a:xfrm>
            <a:off x="251520" y="4365104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  <a:t>Marta Hozer- Kocmiel</a:t>
            </a:r>
            <a:b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</a:br>
            <a: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  <a:t>Sandra </a:t>
            </a:r>
            <a:r>
              <a:rPr lang="pl-PL" altLang="pl-PL" b="1" i="1" dirty="0" smtClean="0">
                <a:solidFill>
                  <a:srgbClr val="F58221"/>
                </a:solidFill>
                <a:latin typeface="Calibri" pitchFamily="34" charset="0"/>
              </a:rPr>
              <a:t>Misiak</a:t>
            </a:r>
            <a: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  <a:t/>
            </a:r>
            <a:br>
              <a:rPr lang="pl-PL" altLang="pl-PL" b="1" i="1" dirty="0">
                <a:solidFill>
                  <a:srgbClr val="F58221"/>
                </a:solidFill>
                <a:latin typeface="Calibri" pitchFamily="34" charset="0"/>
              </a:rPr>
            </a:br>
            <a:r>
              <a:rPr lang="pl-PL" altLang="pl-PL" b="1" dirty="0">
                <a:solidFill>
                  <a:srgbClr val="F58221"/>
                </a:solidFill>
                <a:latin typeface="Calibri" pitchFamily="34" charset="0"/>
              </a:rPr>
              <a:t>University of Szczecin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2757E-6 L -0.36997 0.25717 " pathEditMode="relative" rAng="0" ptsTypes="AA">
                                      <p:cBhvr>
                                        <p:cTn id="15" dur="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2757E-6 L -0.36997 0.25717 " pathEditMode="relative" rAng="0" ptsTypes="AA">
                                      <p:cBhvr>
                                        <p:cTn id="23" dur="5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08233E-6 L 0.0974 0.29857 " pathEditMode="relative" rAng="0" ptsTypes="AA">
                                      <p:cBhvr>
                                        <p:cTn id="31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08233E-6 L 0.0974 0.29857 " pathEditMode="relative" rAng="0" ptsTypes="AA">
                                      <p:cBhvr>
                                        <p:cTn id="39" dur="5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3867E-6 L -0.19688 0.15241 " pathEditMode="relative" rAng="0" ptsTypes="AA">
                                      <p:cBhvr>
                                        <p:cTn id="47" dur="5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011E-7 L -0.4882 -0.16142 " pathEditMode="relative" rAng="0" ptsTypes="AA">
                                      <p:cBhvr>
                                        <p:cTn id="55" dur="5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00" y="-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82146E-6 L -0.19584 -0.15101 " pathEditMode="relative" rAng="0" ptsTypes="AA">
                                      <p:cBhvr>
                                        <p:cTn id="63" dur="5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60777E-6 L 0.07673 -0.23196 " pathEditMode="relative" rAng="0" ptsTypes="AA">
                                      <p:cBhvr>
                                        <p:cTn id="71" dur="5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1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82979E-6 L 0.22222 -0.13112 " pathEditMode="relative" rAng="0" ptsTypes="AA">
                                      <p:cBhvr>
                                        <p:cTn id="79" dur="5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00" y="-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08233E-6 L 0.0974 0.29857 " pathEditMode="relative" rAng="0" ptsTypes="AA">
                                      <p:cBhvr>
                                        <p:cTn id="87" dur="5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82146E-6 L -0.19584 -0.15101 " pathEditMode="relative" rAng="0" ptsTypes="AA">
                                      <p:cBhvr>
                                        <p:cTn id="95" dur="5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16496" y="1574304"/>
            <a:ext cx="7620000" cy="990600"/>
          </a:xfrm>
        </p:spPr>
        <p:txBody>
          <a:bodyPr>
            <a:noAutofit/>
          </a:bodyPr>
          <a:lstStyle/>
          <a:p>
            <a:r>
              <a:rPr lang="pl-PL" sz="3800" dirty="0" smtClean="0"/>
              <a:t>What has it happened </a:t>
            </a:r>
            <a:br>
              <a:rPr lang="pl-PL" sz="3800" dirty="0" smtClean="0"/>
            </a:br>
            <a:r>
              <a:rPr lang="pl-PL" sz="3800" dirty="0" smtClean="0"/>
              <a:t>since our last meeting in Tallinn?</a:t>
            </a:r>
            <a:endParaRPr lang="pl-PL" sz="3800" dirty="0"/>
          </a:p>
        </p:txBody>
      </p:sp>
      <p:pic>
        <p:nvPicPr>
          <p:cNvPr id="4" name="Picture 2" descr="C:\Users\Sandra\AppData\Local\Temp\7zEE89.tmp\Winnet_COE_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643" y="4293096"/>
            <a:ext cx="4463605" cy="132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990600"/>
          </a:xfrm>
        </p:spPr>
        <p:txBody>
          <a:bodyPr>
            <a:noAutofit/>
          </a:bodyPr>
          <a:lstStyle/>
          <a:p>
            <a:r>
              <a:rPr lang="en-GB" sz="3500" dirty="0" smtClean="0"/>
              <a:t>Current Economic &amp; Social Topics 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en-GB" sz="3500" dirty="0" smtClean="0"/>
              <a:t>International Colloquium </a:t>
            </a:r>
            <a:r>
              <a:rPr lang="pl-PL" sz="3500" dirty="0" smtClean="0"/>
              <a:t> 2015</a:t>
            </a:r>
            <a:endParaRPr lang="pl-PL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173560"/>
            <a:ext cx="8153400" cy="4495800"/>
          </a:xfrm>
        </p:spPr>
        <p:txBody>
          <a:bodyPr>
            <a:normAutofit/>
          </a:bodyPr>
          <a:lstStyle/>
          <a:p>
            <a:r>
              <a:rPr lang="en-GB" dirty="0" smtClean="0"/>
              <a:t>VENUE: Lodz/Poland, Faculty of Management University of Lodz</a:t>
            </a:r>
            <a:endParaRPr lang="pl-PL" dirty="0" smtClean="0"/>
          </a:p>
          <a:p>
            <a:r>
              <a:rPr lang="en-GB" dirty="0" smtClean="0"/>
              <a:t>DATE: December, 17, 2015</a:t>
            </a:r>
            <a:endParaRPr lang="pl-PL" dirty="0" smtClean="0"/>
          </a:p>
          <a:p>
            <a:r>
              <a:rPr lang="en-GB" dirty="0" smtClean="0"/>
              <a:t>LANGUAGE: English</a:t>
            </a:r>
            <a:endParaRPr lang="pl-PL" dirty="0" smtClean="0"/>
          </a:p>
          <a:p>
            <a:r>
              <a:rPr lang="en-GB" dirty="0" smtClean="0"/>
              <a:t>WEB-SITE: cest2015.uni.lodz.pl</a:t>
            </a:r>
            <a:endParaRPr lang="pl-PL" dirty="0" smtClean="0"/>
          </a:p>
          <a:p>
            <a:r>
              <a:rPr lang="en-GB" dirty="0" smtClean="0"/>
              <a:t>NAME of WINNET SESSION: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</a:t>
            </a:r>
            <a:r>
              <a:rPr lang="en-GB" dirty="0" smtClean="0"/>
              <a:t>Gender, Innovation and Growth in BRS region  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933</TotalTime>
  <Words>619</Words>
  <Application>Microsoft Office PowerPoint</Application>
  <PresentationFormat>Pokaz na ekranie (4:3)</PresentationFormat>
  <Paragraphs>113</Paragraphs>
  <Slides>16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Median</vt:lpstr>
      <vt:lpstr>Winnet Centre of Excellence ®  in the Baltic Sea Region   State of the Art   Sandra Misiak-Kwit University of SZCZECiN, Poland</vt:lpstr>
      <vt:lpstr>Table of Contents</vt:lpstr>
      <vt:lpstr>Women Resource Centre</vt:lpstr>
      <vt:lpstr>Prezentacja programu PowerPoint</vt:lpstr>
      <vt:lpstr>Winnet Centre of Excellence</vt:lpstr>
      <vt:lpstr>WCE added values</vt:lpstr>
      <vt:lpstr>WCE Researchers</vt:lpstr>
      <vt:lpstr>What has it happened  since our last meeting in Tallinn?</vt:lpstr>
      <vt:lpstr>Current Economic &amp; Social Topics  International Colloquium  2015</vt:lpstr>
      <vt:lpstr>CEST 2015</vt:lpstr>
      <vt:lpstr>CEST 2015</vt:lpstr>
      <vt:lpstr>Entrepreneurship and Human Capital in Theory and Practice</vt:lpstr>
      <vt:lpstr>Rural Women in Baltic Sea Region</vt:lpstr>
      <vt:lpstr>Final Conference TP WINNET BSR</vt:lpstr>
      <vt:lpstr>Women&amp;Business</vt:lpstr>
      <vt:lpstr>Thank you for attention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Winnet Centre of Excellence ®  in the Baltic Sea Region –  State of the Art,  Sandra Misiak-Kwit,  University of Stettin, Poland</dc:title>
  <dc:creator>Karina; Sandra</dc:creator>
  <cp:lastModifiedBy>Sandra</cp:lastModifiedBy>
  <cp:revision>61</cp:revision>
  <dcterms:created xsi:type="dcterms:W3CDTF">2016-03-08T09:03:29Z</dcterms:created>
  <dcterms:modified xsi:type="dcterms:W3CDTF">2016-03-29T15:13:42Z</dcterms:modified>
</cp:coreProperties>
</file>