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1E5"/>
          </a:solidFill>
        </a:fill>
      </a:tcStyle>
    </a:wholeTbl>
    <a:band2H>
      <a:tcTxStyle/>
      <a:tcStyle>
        <a:tcBdr/>
        <a:fill>
          <a:solidFill>
            <a:srgbClr val="EFF1F3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8D3CD"/>
          </a:solidFill>
        </a:fill>
      </a:tcStyle>
    </a:wholeTbl>
    <a:band2H>
      <a:tcTxStyle/>
      <a:tcStyle>
        <a:tcBdr/>
        <a:fill>
          <a:solidFill>
            <a:srgbClr val="F4EAE7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/>
      <a:tcStyle>
        <a:tcBdr/>
        <a:fill>
          <a:solidFill>
            <a:srgbClr val="F0EFED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" name="Shape 1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stkülik 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Title Text"/>
          <p:cNvSpPr>
            <a:spLocks noGrp="1"/>
          </p:cNvSpPr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/>
          <a:lstStyle>
            <a:lvl1pPr>
              <a:defRPr sz="8000" spc="-50">
                <a:solidFill>
                  <a:srgbClr val="26262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5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100050" y="4645152"/>
            <a:ext cx="100584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1pPr>
            <a:lvl2pPr marL="0" indent="4572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2pPr>
            <a:lvl3pPr marL="0" indent="9144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3pPr>
            <a:lvl4pPr marL="0" indent="13716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4pPr>
            <a:lvl5pPr marL="0" indent="18288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irgkonnektor 8"/>
          <p:cNvSpPr/>
          <p:nvPr/>
        </p:nvSpPr>
        <p:spPr>
          <a:xfrm>
            <a:off x="1207657" y="4474740"/>
            <a:ext cx="9875521" cy="1"/>
          </a:xfrm>
          <a:prstGeom prst="line">
            <a:avLst/>
          </a:prstGeom>
          <a:ln w="12700">
            <a:solidFill>
              <a:srgbClr val="40404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ealkiri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>
            <a:spLocks noGrp="1"/>
          </p:cNvSpPr>
          <p:nvPr>
            <p:ph type="body" idx="1"/>
          </p:nvPr>
        </p:nvSpPr>
        <p:spPr>
          <a:xfrm>
            <a:off x="1097280" y="2108200"/>
            <a:ext cx="10058401" cy="376089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kaalne 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istkülik 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Title Text"/>
          <p:cNvSpPr>
            <a:spLocks noGrp="1"/>
          </p:cNvSpPr>
          <p:nvPr>
            <p:ph type="title"/>
          </p:nvPr>
        </p:nvSpPr>
        <p:spPr>
          <a:xfrm>
            <a:off x="8724900" y="412302"/>
            <a:ext cx="2628900" cy="575989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2" name="Body Level One…"/>
          <p:cNvSpPr>
            <a:spLocks noGrp="1"/>
          </p:cNvSpPr>
          <p:nvPr>
            <p:ph type="body" idx="1"/>
          </p:nvPr>
        </p:nvSpPr>
        <p:spPr>
          <a:xfrm>
            <a:off x="838200" y="412302"/>
            <a:ext cx="7734300" cy="575989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>
            <a:spLocks noGrp="1"/>
          </p:cNvSpPr>
          <p:nvPr>
            <p:ph type="body" idx="1"/>
          </p:nvPr>
        </p:nvSpPr>
        <p:spPr>
          <a:xfrm>
            <a:off x="1097280" y="2108200"/>
            <a:ext cx="10058401" cy="376089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istkülik 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4" name="Title Text"/>
          <p:cNvSpPr>
            <a:spLocks noGrp="1"/>
          </p:cNvSpPr>
          <p:nvPr>
            <p:ph type="title"/>
          </p:nvPr>
        </p:nvSpPr>
        <p:spPr>
          <a:xfrm>
            <a:off x="1097280" y="758951"/>
            <a:ext cx="10058401" cy="3566161"/>
          </a:xfrm>
          <a:prstGeom prst="rect">
            <a:avLst/>
          </a:prstGeom>
        </p:spPr>
        <p:txBody>
          <a:bodyPr/>
          <a:lstStyle>
            <a:lvl1pPr>
              <a:defRPr sz="8000" spc="-50">
                <a:solidFill>
                  <a:srgbClr val="26262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097280" y="4663440"/>
            <a:ext cx="100584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1pPr>
            <a:lvl2pPr marL="0" indent="4572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2pPr>
            <a:lvl3pPr marL="0" indent="9144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3pPr>
            <a:lvl4pPr marL="0" indent="13716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4pPr>
            <a:lvl5pPr marL="0" indent="1828800">
              <a:buClrTx/>
              <a:buSzTx/>
              <a:buFontTx/>
              <a:buNone/>
              <a:defRPr sz="2400" cap="all" spc="200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irgkonnektor 8"/>
          <p:cNvSpPr/>
          <p:nvPr/>
        </p:nvSpPr>
        <p:spPr>
          <a:xfrm>
            <a:off x="1207657" y="4485132"/>
            <a:ext cx="9875521" cy="1"/>
          </a:xfrm>
          <a:prstGeom prst="line">
            <a:avLst/>
          </a:prstGeom>
          <a:ln w="12700">
            <a:solidFill>
              <a:srgbClr val="40404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ks sisuüksu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" name="Body Level One…"/>
          <p:cNvSpPr>
            <a:spLocks noGrp="1"/>
          </p:cNvSpPr>
          <p:nvPr>
            <p:ph type="body" sz="half" idx="1"/>
          </p:nvPr>
        </p:nvSpPr>
        <p:spPr>
          <a:xfrm>
            <a:off x="1097280" y="2120900"/>
            <a:ext cx="4639737" cy="374819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097280" y="2057400"/>
            <a:ext cx="4639737" cy="736282"/>
          </a:xfrm>
          <a:prstGeom prst="rect">
            <a:avLst/>
          </a:prstGeom>
        </p:spPr>
        <p:txBody>
          <a:bodyPr lIns="45719" tIns="45719" rIns="45719" bIns="45719" anchor="ctr"/>
          <a:lstStyle>
            <a:lvl1pPr marL="0" indent="0">
              <a:buClrTx/>
              <a:buSzTx/>
              <a:buFontTx/>
              <a:buNone/>
              <a:defRPr sz="2000" cap="all">
                <a:solidFill>
                  <a:srgbClr val="000000"/>
                </a:solidFill>
              </a:defRPr>
            </a:lvl1pPr>
            <a:lvl2pPr marL="0" indent="457200">
              <a:buClrTx/>
              <a:buSzTx/>
              <a:buFontTx/>
              <a:buNone/>
              <a:defRPr sz="2000" cap="all">
                <a:solidFill>
                  <a:srgbClr val="000000"/>
                </a:solidFill>
              </a:defRPr>
            </a:lvl2pPr>
            <a:lvl3pPr marL="0" indent="914400">
              <a:buClrTx/>
              <a:buSzTx/>
              <a:buFontTx/>
              <a:buNone/>
              <a:defRPr sz="2000" cap="all">
                <a:solidFill>
                  <a:srgbClr val="000000"/>
                </a:solidFill>
              </a:defRPr>
            </a:lvl3pPr>
            <a:lvl4pPr marL="0" indent="1371600">
              <a:buClrTx/>
              <a:buSzTx/>
              <a:buFontTx/>
              <a:buNone/>
              <a:defRPr sz="2000" cap="all">
                <a:solidFill>
                  <a:srgbClr val="000000"/>
                </a:solidFill>
              </a:defRPr>
            </a:lvl4pPr>
            <a:lvl5pPr marL="0" indent="1828800">
              <a:buClrTx/>
              <a:buSzTx/>
              <a:buFontTx/>
              <a:buNone/>
              <a:defRPr sz="2000" cap="all"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Teksti kohatäide 4"/>
          <p:cNvSpPr>
            <a:spLocks noGrp="1"/>
          </p:cNvSpPr>
          <p:nvPr>
            <p:ph type="body" sz="quarter" idx="13"/>
          </p:nvPr>
        </p:nvSpPr>
        <p:spPr>
          <a:xfrm>
            <a:off x="6515944" y="2057400"/>
            <a:ext cx="4639737" cy="736282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marL="0" indent="0">
              <a:buClrTx/>
              <a:buSzTx/>
              <a:buFontTx/>
              <a:buNone/>
              <a:defRPr sz="2000" cap="all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6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istkülik 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istkülik 7"/>
          <p:cNvSpPr/>
          <p:nvPr/>
        </p:nvSpPr>
        <p:spPr>
          <a:xfrm>
            <a:off x="15" y="0"/>
            <a:ext cx="4654298" cy="68580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" name="Title Text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8" cy="2093976"/>
          </a:xfrm>
          <a:prstGeom prst="rect">
            <a:avLst/>
          </a:prstGeom>
        </p:spPr>
        <p:txBody>
          <a:bodyPr/>
          <a:lstStyle>
            <a:lvl1pPr>
              <a:defRPr sz="3400" spc="-5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1" name="Body Level One…"/>
          <p:cNvSpPr>
            <a:spLocks noGrp="1"/>
          </p:cNvSpPr>
          <p:nvPr>
            <p:ph type="body" sz="half" idx="1"/>
          </p:nvPr>
        </p:nvSpPr>
        <p:spPr>
          <a:xfrm>
            <a:off x="5458983" y="812798"/>
            <a:ext cx="5928345" cy="529475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Teksti kohatäide 3"/>
          <p:cNvSpPr>
            <a:spLocks noGrp="1"/>
          </p:cNvSpPr>
          <p:nvPr>
            <p:ph type="body" sz="quarter" idx="13"/>
          </p:nvPr>
        </p:nvSpPr>
        <p:spPr>
          <a:xfrm>
            <a:off x="643464" y="3043049"/>
            <a:ext cx="3517569" cy="3064506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A5356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ealdise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istkülik 7"/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1" name="Pildi kohatäide 2"/>
          <p:cNvSpPr>
            <a:spLocks noGrp="1"/>
          </p:cNvSpPr>
          <p:nvPr>
            <p:ph type="pic" idx="13"/>
          </p:nvPr>
        </p:nvSpPr>
        <p:spPr>
          <a:xfrm>
            <a:off x="14" y="0"/>
            <a:ext cx="12191987" cy="45783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Title Text"/>
          <p:cNvSpPr>
            <a:spLocks noGrp="1"/>
          </p:cNvSpPr>
          <p:nvPr>
            <p:ph type="title"/>
          </p:nvPr>
        </p:nvSpPr>
        <p:spPr>
          <a:xfrm>
            <a:off x="1097278" y="4799362"/>
            <a:ext cx="10113646" cy="743683"/>
          </a:xfrm>
          <a:prstGeom prst="rect">
            <a:avLst/>
          </a:prstGeom>
        </p:spPr>
        <p:txBody>
          <a:bodyPr lIns="0" tIns="0" rIns="0" bIns="0"/>
          <a:lstStyle>
            <a:lvl1pPr>
              <a:defRPr sz="3300" spc="-5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93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097278" y="5715000"/>
            <a:ext cx="10113266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stkülik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Sirgkonnektor 9"/>
          <p:cNvSpPr/>
          <p:nvPr/>
        </p:nvSpPr>
        <p:spPr>
          <a:xfrm>
            <a:off x="1193532" y="1897379"/>
            <a:ext cx="9966961" cy="1"/>
          </a:xfrm>
          <a:prstGeom prst="line">
            <a:avLst/>
          </a:prstGeom>
          <a:ln w="12700">
            <a:solidFill>
              <a:srgbClr val="40404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Title Text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1" cy="1450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2"/>
          </p:nvPr>
        </p:nvSpPr>
        <p:spPr>
          <a:xfrm>
            <a:off x="10993581" y="6521602"/>
            <a:ext cx="217120" cy="21559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700" b="0" i="0" u="none" strike="noStrike" cap="none" spc="-49" baseline="0">
          <a:ln>
            <a:noFill/>
          </a:ln>
          <a:solidFill>
            <a:srgbClr val="404040"/>
          </a:solidFill>
          <a:uFillTx/>
          <a:latin typeface="Bookman Old Style"/>
          <a:ea typeface="Bookman Old Style"/>
          <a:cs typeface="Bookman Old Style"/>
          <a:sym typeface="Bookman Old Style"/>
        </a:defRPr>
      </a:lvl9pPr>
    </p:titleStyle>
    <p:bodyStyle>
      <a:lvl1pPr marL="91439" marR="0" indent="-91439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 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1pPr>
      <a:lvl2pPr marL="405563" marR="0" indent="-204395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2pPr>
      <a:lvl3pPr marL="651334" marR="0" indent="-267286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3pPr>
      <a:lvl4pPr marL="834214" marR="0" indent="-267286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4pPr>
      <a:lvl5pPr marL="1017094" marR="0" indent="-267286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5pPr>
      <a:lvl6pPr marL="1181642" marR="0" indent="-310242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6pPr>
      <a:lvl7pPr marL="1381642" marR="0" indent="-310242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7pPr>
      <a:lvl8pPr marL="1581642" marR="0" indent="-310242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8pPr>
      <a:lvl9pPr marL="1781642" marR="0" indent="-310242" algn="l" defTabSz="914400" rtl="0" latinLnBrk="0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Trebuchet MS"/>
        <a:buChar char="◦"/>
        <a:tabLst/>
        <a:defRPr sz="1900" b="0" i="0" u="none" strike="noStrike" cap="none" spc="0" baseline="0">
          <a:ln>
            <a:noFill/>
          </a:ln>
          <a:solidFill>
            <a:srgbClr val="40404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istkülik 21"/>
          <p:cNvSpPr/>
          <p:nvPr/>
        </p:nvSpPr>
        <p:spPr>
          <a:xfrm>
            <a:off x="-1" y="0"/>
            <a:ext cx="12192003" cy="6858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3" name="Pealkiri 1"/>
          <p:cNvSpPr>
            <a:spLocks noGrp="1"/>
          </p:cNvSpPr>
          <p:nvPr>
            <p:ph type="ctrTitle"/>
          </p:nvPr>
        </p:nvSpPr>
        <p:spPr>
          <a:xfrm>
            <a:off x="4002156" y="562897"/>
            <a:ext cx="7921485" cy="3686016"/>
          </a:xfrm>
          <a:prstGeom prst="rect">
            <a:avLst/>
          </a:prstGeom>
        </p:spPr>
        <p:txBody>
          <a:bodyPr/>
          <a:lstStyle>
            <a:lvl1pPr algn="ctr">
              <a:defRPr sz="5400" spc="-1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 financial mechanism for Estonian rural women designed by ETNA 10 years ago</a:t>
            </a:r>
          </a:p>
        </p:txBody>
      </p:sp>
      <p:sp>
        <p:nvSpPr>
          <p:cNvPr id="124" name="Alapealkiri 2"/>
          <p:cNvSpPr>
            <a:spLocks noGrp="1"/>
          </p:cNvSpPr>
          <p:nvPr>
            <p:ph type="subTitle" sz="quarter" idx="1"/>
          </p:nvPr>
        </p:nvSpPr>
        <p:spPr>
          <a:xfrm>
            <a:off x="4860235" y="5039138"/>
            <a:ext cx="6698865" cy="1411358"/>
          </a:xfrm>
          <a:prstGeom prst="rect">
            <a:avLst/>
          </a:prstGeom>
        </p:spPr>
        <p:txBody>
          <a:bodyPr/>
          <a:lstStyle/>
          <a:p>
            <a:pPr algn="ctr" defTabSz="804672">
              <a:spcBef>
                <a:spcPts val="1000"/>
              </a:spcBef>
              <a:defRPr sz="2112" b="1" spc="176">
                <a:solidFill>
                  <a:srgbClr val="262626"/>
                </a:solidFill>
              </a:defRPr>
            </a:pPr>
            <a:r>
              <a:t>Sirje VälLmann</a:t>
            </a:r>
          </a:p>
          <a:p>
            <a:pPr algn="ctr" defTabSz="804672">
              <a:spcBef>
                <a:spcPts val="1000"/>
              </a:spcBef>
              <a:defRPr sz="2112" spc="176">
                <a:solidFill>
                  <a:srgbClr val="262626"/>
                </a:solidFill>
              </a:defRPr>
            </a:pPr>
            <a:r>
              <a:t>NGO ETNA Estonia</a:t>
            </a:r>
          </a:p>
          <a:p>
            <a:pPr algn="ctr" defTabSz="804672">
              <a:spcBef>
                <a:spcPts val="1000"/>
              </a:spcBef>
              <a:defRPr sz="2112" spc="176">
                <a:solidFill>
                  <a:srgbClr val="262626"/>
                </a:solidFill>
              </a:defRPr>
            </a:pPr>
            <a:r>
              <a:t>04.04.2022</a:t>
            </a:r>
          </a:p>
        </p:txBody>
      </p:sp>
      <p:sp>
        <p:nvSpPr>
          <p:cNvPr id="125" name="Sirgkonnektor 23"/>
          <p:cNvSpPr/>
          <p:nvPr/>
        </p:nvSpPr>
        <p:spPr>
          <a:xfrm>
            <a:off x="5427753" y="4498925"/>
            <a:ext cx="5636108" cy="1"/>
          </a:xfrm>
          <a:prstGeom prst="line">
            <a:avLst/>
          </a:prstGeom>
          <a:ln w="12700">
            <a:solidFill>
              <a:srgbClr val="40404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6" name="Logo väike.jpeg" descr="Logo väik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" y="836612"/>
            <a:ext cx="1871663" cy="7826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isu kohatäide 2"/>
          <p:cNvSpPr>
            <a:spLocks noGrp="1"/>
          </p:cNvSpPr>
          <p:nvPr>
            <p:ph type="body" idx="1"/>
          </p:nvPr>
        </p:nvSpPr>
        <p:spPr>
          <a:xfrm>
            <a:off x="1097280" y="2108200"/>
            <a:ext cx="10058401" cy="3760892"/>
          </a:xfrm>
          <a:prstGeom prst="rect">
            <a:avLst/>
          </a:prstGeom>
        </p:spPr>
        <p:txBody>
          <a:bodyPr/>
          <a:lstStyle/>
          <a:p>
            <a:pPr marL="0" indent="0" algn="ctr" defTabSz="667512">
              <a:lnSpc>
                <a:spcPct val="90000"/>
              </a:lnSpc>
              <a:spcBef>
                <a:spcPts val="0"/>
              </a:spcBef>
              <a:buClrTx/>
              <a:buSzTx/>
              <a:buFontTx/>
              <a:buNone/>
              <a:defRPr sz="3942" spc="-73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 this financial mechanism,</a:t>
            </a:r>
          </a:p>
          <a:p>
            <a:pPr marL="0" indent="0" algn="ctr" defTabSz="667512">
              <a:lnSpc>
                <a:spcPct val="90000"/>
              </a:lnSpc>
              <a:spcBef>
                <a:spcPts val="0"/>
              </a:spcBef>
              <a:buClrTx/>
              <a:buSzTx/>
              <a:buFontTx/>
              <a:buNone/>
              <a:defRPr sz="3942" spc="-73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we have brought together ETNA's previous best practices, methods,</a:t>
            </a:r>
          </a:p>
          <a:p>
            <a:pPr marL="0" indent="0" algn="ctr" defTabSz="667512">
              <a:lnSpc>
                <a:spcPct val="90000"/>
              </a:lnSpc>
              <a:spcBef>
                <a:spcPts val="0"/>
              </a:spcBef>
              <a:buClrTx/>
              <a:buSzTx/>
              <a:buFontTx/>
              <a:buNone/>
              <a:defRPr sz="3942" spc="-73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the idea of Muhammad Yunus </a:t>
            </a:r>
          </a:p>
          <a:p>
            <a:pPr marL="0" indent="0" algn="ctr" defTabSz="667512">
              <a:lnSpc>
                <a:spcPct val="90000"/>
              </a:lnSpc>
              <a:spcBef>
                <a:spcPts val="0"/>
              </a:spcBef>
              <a:buClrTx/>
              <a:buSzTx/>
              <a:buFontTx/>
              <a:buNone/>
              <a:defRPr sz="3942" spc="-73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 the financial support of Georg Soros.</a:t>
            </a:r>
          </a:p>
          <a:p>
            <a:pPr marL="0" indent="0" algn="ctr" defTabSz="667512">
              <a:lnSpc>
                <a:spcPct val="90000"/>
              </a:lnSpc>
              <a:spcBef>
                <a:spcPts val="0"/>
              </a:spcBef>
              <a:buClrTx/>
              <a:buSzTx/>
              <a:buFontTx/>
              <a:buNone/>
              <a:defRPr sz="3942" spc="-73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financial instrument is microcredit</a:t>
            </a:r>
          </a:p>
        </p:txBody>
      </p:sp>
      <p:sp>
        <p:nvSpPr>
          <p:cNvPr id="129" name="Kuupäeva kohatäide 3"/>
          <p:cNvSpPr/>
          <p:nvPr/>
        </p:nvSpPr>
        <p:spPr>
          <a:xfrm>
            <a:off x="8218426" y="6521602"/>
            <a:ext cx="2584851" cy="21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t>02.04.2022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Kuupäeva kohatäide 3"/>
          <p:cNvSpPr/>
          <p:nvPr/>
        </p:nvSpPr>
        <p:spPr>
          <a:xfrm>
            <a:off x="8218426" y="6521602"/>
            <a:ext cx="2584851" cy="21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t>02.04.2022</a:t>
            </a:r>
          </a:p>
        </p:txBody>
      </p:sp>
      <p:sp>
        <p:nvSpPr>
          <p:cNvPr id="132" name="Microcredit programme is a targeted small loan focused to:…"/>
          <p:cNvSpPr/>
          <p:nvPr/>
        </p:nvSpPr>
        <p:spPr>
          <a:xfrm>
            <a:off x="27800" y="868680"/>
            <a:ext cx="12136399" cy="438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spcBef>
                <a:spcPts val="700"/>
              </a:spcBef>
              <a:buFont typeface="Arial"/>
              <a:defRPr sz="3200" b="1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>
              <a:spcBef>
                <a:spcPts val="700"/>
              </a:spcBef>
              <a:buFont typeface="Arial"/>
              <a:defRPr sz="3200" b="1">
                <a:latin typeface="+mn-lt"/>
                <a:ea typeface="+mn-ea"/>
                <a:cs typeface="+mn-cs"/>
                <a:sym typeface="Calibri"/>
              </a:defRPr>
            </a:pPr>
            <a:r>
              <a:t>Microcredit programme is a </a:t>
            </a:r>
            <a:r>
              <a:rPr b="0"/>
              <a:t>targeted small loan focused to: </a:t>
            </a:r>
          </a:p>
          <a:p>
            <a:pPr marL="342900" indent="-3429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pPr>
            <a:endParaRPr b="0"/>
          </a:p>
          <a:p>
            <a:pPr marL="342900" indent="-3429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pPr>
            <a:r>
              <a:t>Create more jobs and promote entrepreneurship in rural areas;</a:t>
            </a:r>
          </a:p>
          <a:p>
            <a:pPr marL="342900" indent="-3429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pPr>
            <a:r>
              <a:t>Contribute to the development of small and medium-sized enterprises and the region; </a:t>
            </a:r>
          </a:p>
          <a:p>
            <a:pPr marL="342900" indent="-3429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pPr>
            <a:r>
              <a:t>Reduce poverty and social exclusion in rural areas. </a:t>
            </a:r>
          </a:p>
          <a:p>
            <a:pPr marL="342900" indent="-3429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pPr>
            <a:r>
              <a:t>A valuable tool to increase social inclusion.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Expected results of Microcredit programm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4400" b="1" spc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Expected results of Microcredit programme</a:t>
            </a:r>
          </a:p>
        </p:txBody>
      </p:sp>
      <p:sp>
        <p:nvSpPr>
          <p:cNvPr id="135" name="more active, developing and self-sufficient women.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08609" indent="-308609" defTabSz="822959">
              <a:lnSpc>
                <a:spcPct val="80000"/>
              </a:lnSpc>
              <a:spcBef>
                <a:spcPts val="600"/>
              </a:spcBef>
              <a:buClrTx/>
              <a:buFont typeface="Arial"/>
              <a:buChar char="•"/>
              <a:defRPr sz="2609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more active, developing and self-sufficient women.</a:t>
            </a:r>
          </a:p>
          <a:p>
            <a:pPr marL="308609" indent="-308609" defTabSz="822959">
              <a:lnSpc>
                <a:spcPct val="80000"/>
              </a:lnSpc>
              <a:spcBef>
                <a:spcPts val="600"/>
              </a:spcBef>
              <a:buClrTx/>
              <a:buFont typeface="Arial"/>
              <a:buChar char="•"/>
              <a:defRPr sz="2609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Tool to realise their ideas and dreams</a:t>
            </a:r>
          </a:p>
          <a:p>
            <a:pPr marL="308609" indent="-308609" defTabSz="822959">
              <a:lnSpc>
                <a:spcPct val="80000"/>
              </a:lnSpc>
              <a:spcBef>
                <a:spcPts val="600"/>
              </a:spcBef>
              <a:buClrTx/>
              <a:buFont typeface="Arial"/>
              <a:buChar char="•"/>
              <a:defRPr sz="2609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Formation of cooperation networks and active exchange of information.</a:t>
            </a:r>
          </a:p>
          <a:p>
            <a:pPr marL="308609" indent="-308609" defTabSz="822959">
              <a:lnSpc>
                <a:spcPct val="80000"/>
              </a:lnSpc>
              <a:spcBef>
                <a:spcPts val="600"/>
              </a:spcBef>
              <a:buClrTx/>
              <a:buFont typeface="Arial"/>
              <a:buChar char="•"/>
              <a:defRPr sz="2609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Acting and learning together.</a:t>
            </a:r>
          </a:p>
          <a:p>
            <a:pPr marL="308609" indent="-308609" defTabSz="822959">
              <a:lnSpc>
                <a:spcPct val="80000"/>
              </a:lnSpc>
              <a:spcBef>
                <a:spcPts val="600"/>
              </a:spcBef>
              <a:buClrTx/>
              <a:buFont typeface="Arial"/>
              <a:buChar char="•"/>
              <a:defRPr sz="2609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Helping and supporting each other and learning from each other.</a:t>
            </a:r>
          </a:p>
          <a:p>
            <a:pPr marL="308609" indent="-308609" defTabSz="822959">
              <a:lnSpc>
                <a:spcPct val="80000"/>
              </a:lnSpc>
              <a:spcBef>
                <a:spcPts val="600"/>
              </a:spcBef>
              <a:buClrTx/>
              <a:buFont typeface="Arial"/>
              <a:buChar char="•"/>
              <a:defRPr sz="2609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Opportunity to promote local business, help beginners, functioning rural life.</a:t>
            </a:r>
          </a:p>
          <a:p>
            <a:pPr marL="308609" indent="-308609" defTabSz="822959">
              <a:lnSpc>
                <a:spcPct val="80000"/>
              </a:lnSpc>
              <a:spcBef>
                <a:spcPts val="600"/>
              </a:spcBef>
              <a:buClrTx/>
              <a:buFont typeface="Arial"/>
              <a:buChar char="•"/>
              <a:defRPr sz="2609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To be innovative, environmentally sustainable and active new entrepreneurs.</a:t>
            </a:r>
          </a:p>
        </p:txBody>
      </p:sp>
      <p:sp>
        <p:nvSpPr>
          <p:cNvPr id="136" name="Text"/>
          <p:cNvSpPr/>
          <p:nvPr/>
        </p:nvSpPr>
        <p:spPr>
          <a:xfrm>
            <a:off x="6189979" y="769411"/>
            <a:ext cx="127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3600" b="1"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isu kohatäide 2"/>
          <p:cNvSpPr>
            <a:spLocks noGrp="1"/>
          </p:cNvSpPr>
          <p:nvPr>
            <p:ph type="body" idx="1"/>
          </p:nvPr>
        </p:nvSpPr>
        <p:spPr>
          <a:xfrm>
            <a:off x="870778" y="2057399"/>
            <a:ext cx="10221402" cy="3760892"/>
          </a:xfrm>
          <a:prstGeom prst="rect">
            <a:avLst/>
          </a:prstGeom>
        </p:spPr>
        <p:txBody>
          <a:bodyPr/>
          <a:lstStyle/>
          <a:p>
            <a:pPr marL="308609" indent="-308609" defTabSz="822959">
              <a:lnSpc>
                <a:spcPct val="100000"/>
              </a:lnSpc>
              <a:spcBef>
                <a:spcPts val="600"/>
              </a:spcBef>
              <a:buClrTx/>
              <a:buFont typeface="Arial"/>
              <a:buChar char="•"/>
              <a:defRPr sz="288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308609" indent="-308609" defTabSz="822959">
              <a:lnSpc>
                <a:spcPct val="100000"/>
              </a:lnSpc>
              <a:spcBef>
                <a:spcPts val="600"/>
              </a:spcBef>
              <a:buClrTx/>
              <a:buFont typeface="Arial"/>
              <a:buChar char="•"/>
              <a:defRPr sz="288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8 microcredit loan groups with loans for group members</a:t>
            </a:r>
          </a:p>
          <a:p>
            <a:pPr marL="308609" indent="-308609" defTabSz="822959">
              <a:lnSpc>
                <a:spcPct val="100000"/>
              </a:lnSpc>
              <a:spcBef>
                <a:spcPts val="600"/>
              </a:spcBef>
              <a:buClrTx/>
              <a:buFont typeface="Arial"/>
              <a:buChar char="•"/>
              <a:defRPr sz="288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Active loans 20 thousand €, 11 women borrowers.</a:t>
            </a:r>
          </a:p>
          <a:p>
            <a:pPr marL="308609" indent="-308609" defTabSz="822959">
              <a:lnSpc>
                <a:spcPct val="100000"/>
              </a:lnSpc>
              <a:spcBef>
                <a:spcPts val="600"/>
              </a:spcBef>
              <a:buClrTx/>
              <a:buFont typeface="Arial"/>
              <a:buChar char="•"/>
              <a:defRPr sz="288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Covid period has made borrowers more careful. </a:t>
            </a:r>
          </a:p>
          <a:p>
            <a:pPr marL="308609" indent="-308609" defTabSz="822959">
              <a:lnSpc>
                <a:spcPct val="100000"/>
              </a:lnSpc>
              <a:spcBef>
                <a:spcPts val="600"/>
              </a:spcBef>
              <a:buClrTx/>
              <a:buFont typeface="Arial"/>
              <a:buChar char="•"/>
              <a:defRPr sz="288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Activities going on, but most investment stoped at the moment.</a:t>
            </a:r>
          </a:p>
          <a:p>
            <a:pPr marL="308609" indent="-308609" defTabSz="822959">
              <a:lnSpc>
                <a:spcPct val="100000"/>
              </a:lnSpc>
              <a:spcBef>
                <a:spcPts val="600"/>
              </a:spcBef>
              <a:buClrTx/>
              <a:buFont typeface="Arial"/>
              <a:buChar char="•"/>
              <a:defRPr sz="288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The groups meeting continues. Also today (4th April), a monthly meeting will take place in one of Pärnu Loan Group</a:t>
            </a:r>
          </a:p>
        </p:txBody>
      </p:sp>
      <p:sp>
        <p:nvSpPr>
          <p:cNvPr id="139" name="Kuupäeva kohatäide 3"/>
          <p:cNvSpPr/>
          <p:nvPr/>
        </p:nvSpPr>
        <p:spPr>
          <a:xfrm>
            <a:off x="8218426" y="6521602"/>
            <a:ext cx="2584851" cy="21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t>02.04.2022</a:t>
            </a:r>
          </a:p>
        </p:txBody>
      </p:sp>
      <p:sp>
        <p:nvSpPr>
          <p:cNvPr id="140" name="Today in Estonia"/>
          <p:cNvSpPr/>
          <p:nvPr/>
        </p:nvSpPr>
        <p:spPr>
          <a:xfrm>
            <a:off x="3337540" y="1176019"/>
            <a:ext cx="3386495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marL="342900" indent="-3429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r>
              <a:t>Today in Estonia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ealkiri 1"/>
          <p:cNvSpPr>
            <a:spLocks noGrp="1"/>
          </p:cNvSpPr>
          <p:nvPr>
            <p:ph type="title"/>
          </p:nvPr>
        </p:nvSpPr>
        <p:spPr>
          <a:xfrm>
            <a:off x="1097280" y="417442"/>
            <a:ext cx="10058401" cy="1319918"/>
          </a:xfrm>
          <a:prstGeom prst="rect">
            <a:avLst/>
          </a:prstGeom>
        </p:spPr>
        <p:txBody>
          <a:bodyPr/>
          <a:lstStyle/>
          <a:p>
            <a:pPr defTabSz="594359">
              <a:defRPr sz="2795" spc="-65"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Loan groups</a:t>
            </a:r>
          </a:p>
          <a:p>
            <a:pPr defTabSz="594359">
              <a:defRPr sz="2795" spc="-65"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Segments</a:t>
            </a:r>
            <a:br/>
            <a:endParaRPr/>
          </a:p>
        </p:txBody>
      </p:sp>
      <p:sp>
        <p:nvSpPr>
          <p:cNvPr id="143" name="Sisu kohatäide 2"/>
          <p:cNvSpPr>
            <a:spLocks noGrp="1"/>
          </p:cNvSpPr>
          <p:nvPr>
            <p:ph type="body" sz="half" idx="1"/>
          </p:nvPr>
        </p:nvSpPr>
        <p:spPr>
          <a:xfrm>
            <a:off x="626165" y="2027583"/>
            <a:ext cx="5110851" cy="425394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9000"/>
              </a:lnSpc>
              <a:buFont typeface="Arial"/>
              <a:buChar char="•"/>
              <a:defRPr sz="2400">
                <a:solidFill>
                  <a:srgbClr val="00B05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60+                                          15%</a:t>
            </a:r>
          </a:p>
          <a:p>
            <a:pPr>
              <a:lnSpc>
                <a:spcPct val="99000"/>
              </a:lnSpc>
              <a:buFont typeface="Arial"/>
              <a:buChar char="•"/>
              <a:defRPr sz="2400">
                <a:solidFill>
                  <a:srgbClr val="00B05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victims of domestic violence   10%               </a:t>
            </a:r>
          </a:p>
          <a:p>
            <a:pPr>
              <a:lnSpc>
                <a:spcPct val="99000"/>
              </a:lnSpc>
              <a:buFont typeface="Arial"/>
              <a:buChar char="•"/>
              <a:defRPr sz="2400">
                <a:solidFill>
                  <a:srgbClr val="00B05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Widows                                    5%</a:t>
            </a:r>
          </a:p>
          <a:p>
            <a:pPr>
              <a:lnSpc>
                <a:spcPct val="99000"/>
              </a:lnSpc>
              <a:buFont typeface="Arial"/>
              <a:buChar char="•"/>
              <a:defRPr sz="2400">
                <a:solidFill>
                  <a:srgbClr val="00B05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Single mothers                        30 %</a:t>
            </a:r>
          </a:p>
          <a:p>
            <a:pPr>
              <a:lnSpc>
                <a:spcPct val="99000"/>
              </a:lnSpc>
              <a:buFont typeface="Arial"/>
              <a:buChar char="•"/>
              <a:defRPr sz="2400">
                <a:solidFill>
                  <a:srgbClr val="00B05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50+                                          50% </a:t>
            </a:r>
          </a:p>
          <a:p>
            <a:pPr>
              <a:lnSpc>
                <a:spcPct val="99000"/>
              </a:lnSpc>
              <a:buFont typeface="Arial"/>
              <a:buChar char="•"/>
              <a:defRPr sz="2400">
                <a:solidFill>
                  <a:srgbClr val="00B05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80 contracts</a:t>
            </a:r>
          </a:p>
          <a:p>
            <a:pPr>
              <a:lnSpc>
                <a:spcPct val="99000"/>
              </a:lnSpc>
              <a:buFont typeface="Arial"/>
              <a:buChar char="•"/>
              <a:defRPr sz="2400">
                <a:solidFill>
                  <a:srgbClr val="00B05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recurring loans                        20 %</a:t>
            </a:r>
          </a:p>
        </p:txBody>
      </p:sp>
      <p:sp>
        <p:nvSpPr>
          <p:cNvPr id="144" name="Sisu kohatäide 4"/>
          <p:cNvSpPr/>
          <p:nvPr/>
        </p:nvSpPr>
        <p:spPr>
          <a:xfrm>
            <a:off x="6424543" y="2057399"/>
            <a:ext cx="4794638" cy="3748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91439" indent="-91439">
              <a:lnSpc>
                <a:spcPct val="99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/>
              <a:buChar char="•"/>
              <a:defRPr sz="2400">
                <a:solidFill>
                  <a:srgbClr val="0070C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68 women today in loan groups</a:t>
            </a:r>
            <a:endParaRPr>
              <a:solidFill>
                <a:srgbClr val="404040"/>
              </a:solidFill>
            </a:endParaRPr>
          </a:p>
          <a:p>
            <a:pPr marL="91439" indent="-91439">
              <a:lnSpc>
                <a:spcPct val="99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/>
              <a:buChar char="•"/>
              <a:defRPr sz="2400">
                <a:solidFill>
                  <a:srgbClr val="0070C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rPr>
                <a:solidFill>
                  <a:srgbClr val="404040"/>
                </a:solidFill>
              </a:rPr>
              <a:t>The largest number of participants in the groups has been 90 women</a:t>
            </a:r>
          </a:p>
          <a:p>
            <a:pPr marL="91439" indent="-91439">
              <a:lnSpc>
                <a:spcPct val="99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/>
              <a:buChar char="•"/>
              <a:defRPr sz="2400">
                <a:solidFill>
                  <a:srgbClr val="0070C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t> loans issued               - 340 000.-</a:t>
            </a:r>
            <a:endParaRPr>
              <a:solidFill>
                <a:srgbClr val="404040"/>
              </a:solidFill>
            </a:endParaRPr>
          </a:p>
          <a:p>
            <a:pPr marL="91439" indent="-91439">
              <a:lnSpc>
                <a:spcPct val="99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/>
              <a:buChar char="•"/>
              <a:defRPr sz="2400">
                <a:solidFill>
                  <a:srgbClr val="0070C0"/>
                </a:solidFill>
                <a:latin typeface="Liberation Serif"/>
                <a:ea typeface="Liberation Serif"/>
                <a:cs typeface="Liberation Serif"/>
                <a:sym typeface="Liberation Serif"/>
              </a:defRPr>
            </a:pPr>
            <a:r>
              <a:rPr>
                <a:solidFill>
                  <a:srgbClr val="404040"/>
                </a:solidFill>
              </a:rPr>
              <a:t>The average annual turnover of groups is 1.5 -2 million euros</a:t>
            </a:r>
          </a:p>
        </p:txBody>
      </p:sp>
      <p:sp>
        <p:nvSpPr>
          <p:cNvPr id="145" name="Kuupäeva kohatäide 3"/>
          <p:cNvSpPr/>
          <p:nvPr/>
        </p:nvSpPr>
        <p:spPr>
          <a:xfrm>
            <a:off x="8218426" y="6521602"/>
            <a:ext cx="2584851" cy="21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t>02.04.2022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Kuupäeva kohatäide 1"/>
          <p:cNvSpPr/>
          <p:nvPr/>
        </p:nvSpPr>
        <p:spPr>
          <a:xfrm>
            <a:off x="8218426" y="6521602"/>
            <a:ext cx="2584851" cy="21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t>02.04.2022</a:t>
            </a:r>
          </a:p>
        </p:txBody>
      </p:sp>
      <p:pic>
        <p:nvPicPr>
          <p:cNvPr id="148" name="Pilt 3" descr="Pil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2100" y="19050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RetrospectVTI">
  <a:themeElements>
    <a:clrScheme name="1_RetrospectVT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00FF"/>
      </a:hlink>
      <a:folHlink>
        <a:srgbClr val="FF00FF"/>
      </a:folHlink>
    </a:clrScheme>
    <a:fontScheme name="1_RetrospectVTI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RetrospectVT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RetrospectVTI">
  <a:themeElements>
    <a:clrScheme name="1_RetrospectVT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00FF"/>
      </a:hlink>
      <a:folHlink>
        <a:srgbClr val="FF00FF"/>
      </a:folHlink>
    </a:clrScheme>
    <a:fontScheme name="1_RetrospectVTI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RetrospectVT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Bredbild</PresentationFormat>
  <Paragraphs>49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Franklin Gothic Book</vt:lpstr>
      <vt:lpstr>Liberation Serif</vt:lpstr>
      <vt:lpstr>Times New Roman</vt:lpstr>
      <vt:lpstr>Trebuchet MS</vt:lpstr>
      <vt:lpstr>1_RetrospectVTI</vt:lpstr>
      <vt:lpstr>A financial mechanism for Estonian rural women designed by ETNA 10 years ago</vt:lpstr>
      <vt:lpstr>PowerPoint-presentation</vt:lpstr>
      <vt:lpstr>PowerPoint-presentation</vt:lpstr>
      <vt:lpstr>Expected results of Microcredit programme</vt:lpstr>
      <vt:lpstr>PowerPoint-presentation</vt:lpstr>
      <vt:lpstr>Loan groups Segments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financial mechanism for Estonian rural women designed by ETNA 10 years ago</dc:title>
  <dc:creator>Britt-Marie</dc:creator>
  <cp:lastModifiedBy>Britt-Marie Söderberg Torstensson</cp:lastModifiedBy>
  <cp:revision>1</cp:revision>
  <dcterms:modified xsi:type="dcterms:W3CDTF">2022-04-04T09:50:30Z</dcterms:modified>
</cp:coreProperties>
</file>