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17" r:id="rId1"/>
  </p:sldMasterIdLst>
  <p:notesMasterIdLst>
    <p:notesMasterId r:id="rId11"/>
  </p:notesMasterIdLst>
  <p:sldIdLst>
    <p:sldId id="256" r:id="rId2"/>
    <p:sldId id="257" r:id="rId3"/>
    <p:sldId id="259" r:id="rId4"/>
    <p:sldId id="276" r:id="rId5"/>
    <p:sldId id="277" r:id="rId6"/>
    <p:sldId id="278" r:id="rId7"/>
    <p:sldId id="282" r:id="rId8"/>
    <p:sldId id="267" r:id="rId9"/>
    <p:sldId id="275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8248" autoAdjust="0"/>
  </p:normalViewPr>
  <p:slideViewPr>
    <p:cSldViewPr snapToGrid="0" snapToObjects="1">
      <p:cViewPr varScale="1">
        <p:scale>
          <a:sx n="54" d="100"/>
          <a:sy n="54" d="100"/>
        </p:scale>
        <p:origin x="186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999A4C-8699-C845-A415-24827763CDF7}" type="datetimeFigureOut">
              <a:rPr lang="en-US" smtClean="0"/>
              <a:pPr/>
              <a:t>4/4/2022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Click to edit Master text styles</a:t>
            </a:r>
          </a:p>
          <a:p>
            <a:pPr lvl="1"/>
            <a:r>
              <a:rPr lang="sv-SE"/>
              <a:t>Second level</a:t>
            </a:r>
          </a:p>
          <a:p>
            <a:pPr lvl="2"/>
            <a:r>
              <a:rPr lang="sv-SE"/>
              <a:t>Third level</a:t>
            </a:r>
          </a:p>
          <a:p>
            <a:pPr lvl="3"/>
            <a:r>
              <a:rPr lang="sv-SE"/>
              <a:t>Fourth level</a:t>
            </a:r>
          </a:p>
          <a:p>
            <a:pPr lvl="4"/>
            <a:r>
              <a:rPr lang="sv-SE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3188FA-6A5C-AC4A-ACAD-3814225875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799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3188FA-6A5C-AC4A-ACAD-3814225875E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5974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 typeface="Arial"/>
              <a:buChar char="•"/>
            </a:pPr>
            <a:r>
              <a:rPr lang="en-US" sz="1200" dirty="0"/>
              <a:t>Opening remarks (Gertrud</a:t>
            </a:r>
            <a:r>
              <a:rPr lang="en-US" sz="1200" baseline="0" dirty="0"/>
              <a:t> </a:t>
            </a:r>
            <a:r>
              <a:rPr lang="en-US" sz="1200" dirty="0"/>
              <a:t>) </a:t>
            </a:r>
          </a:p>
          <a:p>
            <a:pPr marL="457200" indent="-457200">
              <a:buFont typeface="Arial"/>
              <a:buChar char="•"/>
            </a:pPr>
            <a:r>
              <a:rPr lang="en-US" sz="1200" dirty="0"/>
              <a:t>Round of presentation </a:t>
            </a:r>
          </a:p>
          <a:p>
            <a:pPr marL="457200" indent="-457200">
              <a:buFont typeface="Arial"/>
              <a:buChar char="•"/>
            </a:pPr>
            <a:r>
              <a:rPr lang="en-US" sz="1200" dirty="0"/>
              <a:t>Background for the Issue Group (Gertrud</a:t>
            </a:r>
            <a:r>
              <a:rPr lang="en-US" sz="1200" baseline="0" dirty="0"/>
              <a:t> and partners)</a:t>
            </a:r>
            <a:endParaRPr lang="en-US" sz="12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3188FA-6A5C-AC4A-ACAD-3814225875E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326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GÅ and partners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3188FA-6A5C-AC4A-ACAD-3814225875E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4139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3188FA-6A5C-AC4A-ACAD-3814225875E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9165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sv-SE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0E24C-79BB-564D-9F75-FC44C697BD4F}" type="datetimeFigureOut">
              <a:rPr lang="en-US" smtClean="0"/>
              <a:pPr/>
              <a:t>4/4/2022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Click to edit Master text styles</a:t>
            </a:r>
          </a:p>
          <a:p>
            <a:pPr lvl="1"/>
            <a:r>
              <a:rPr lang="sv-SE"/>
              <a:t>Second level</a:t>
            </a:r>
          </a:p>
          <a:p>
            <a:pPr lvl="2"/>
            <a:r>
              <a:rPr lang="sv-SE"/>
              <a:t>Third level</a:t>
            </a:r>
          </a:p>
          <a:p>
            <a:pPr lvl="3"/>
            <a:r>
              <a:rPr lang="sv-SE"/>
              <a:t>Fourth level</a:t>
            </a:r>
          </a:p>
          <a:p>
            <a:pPr lvl="4"/>
            <a:r>
              <a:rPr lang="sv-S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0E24C-79BB-564D-9F75-FC44C697BD4F}" type="datetimeFigureOut">
              <a:rPr lang="en-US" smtClean="0"/>
              <a:pPr/>
              <a:t>4/4/2022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7E36F-2522-5B42-A687-D89D4CED54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Click to edit Master text styles</a:t>
            </a:r>
          </a:p>
          <a:p>
            <a:pPr lvl="1"/>
            <a:r>
              <a:rPr lang="sv-SE"/>
              <a:t>Second level</a:t>
            </a:r>
          </a:p>
          <a:p>
            <a:pPr lvl="2"/>
            <a:r>
              <a:rPr lang="sv-SE"/>
              <a:t>Third level</a:t>
            </a:r>
          </a:p>
          <a:p>
            <a:pPr lvl="3"/>
            <a:r>
              <a:rPr lang="sv-SE"/>
              <a:t>Fourth level</a:t>
            </a:r>
          </a:p>
          <a:p>
            <a:pPr lvl="4"/>
            <a:r>
              <a:rPr lang="sv-S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0E24C-79BB-564D-9F75-FC44C697BD4F}" type="datetimeFigureOut">
              <a:rPr lang="en-US" smtClean="0"/>
              <a:pPr/>
              <a:t>4/4/2022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7E36F-2522-5B42-A687-D89D4CED54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Click to edit Master text styles</a:t>
            </a:r>
          </a:p>
          <a:p>
            <a:pPr lvl="1"/>
            <a:r>
              <a:rPr lang="sv-SE"/>
              <a:t>Second level</a:t>
            </a:r>
          </a:p>
          <a:p>
            <a:pPr lvl="2"/>
            <a:r>
              <a:rPr lang="sv-SE"/>
              <a:t>Third level</a:t>
            </a:r>
          </a:p>
          <a:p>
            <a:pPr lvl="3"/>
            <a:r>
              <a:rPr lang="sv-SE"/>
              <a:t>Fourth level</a:t>
            </a:r>
          </a:p>
          <a:p>
            <a:pPr lvl="4"/>
            <a:r>
              <a:rPr lang="sv-SE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0E24C-79BB-564D-9F75-FC44C697BD4F}" type="datetimeFigureOut">
              <a:rPr lang="en-US" smtClean="0"/>
              <a:pPr/>
              <a:t>4/4/2022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7E36F-2522-5B42-A687-D89D4CED54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sv-SE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0E24C-79BB-564D-9F75-FC44C697BD4F}" type="datetimeFigureOut">
              <a:rPr lang="en-US" smtClean="0"/>
              <a:pPr/>
              <a:t>4/4/2022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FB7E36F-2522-5B42-A687-D89D4CED54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Click to edit Master text styles</a:t>
            </a:r>
          </a:p>
          <a:p>
            <a:pPr lvl="1"/>
            <a:r>
              <a:rPr lang="sv-SE"/>
              <a:t>Second level</a:t>
            </a:r>
          </a:p>
          <a:p>
            <a:pPr lvl="2"/>
            <a:r>
              <a:rPr lang="sv-SE"/>
              <a:t>Third level</a:t>
            </a:r>
          </a:p>
          <a:p>
            <a:pPr lvl="3"/>
            <a:r>
              <a:rPr lang="sv-SE"/>
              <a:t>Fourth level</a:t>
            </a:r>
          </a:p>
          <a:p>
            <a:pPr lvl="4"/>
            <a:r>
              <a:rPr lang="sv-SE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Click to edit Master text styles</a:t>
            </a:r>
          </a:p>
          <a:p>
            <a:pPr lvl="1"/>
            <a:r>
              <a:rPr lang="sv-SE"/>
              <a:t>Second level</a:t>
            </a:r>
          </a:p>
          <a:p>
            <a:pPr lvl="2"/>
            <a:r>
              <a:rPr lang="sv-SE"/>
              <a:t>Third level</a:t>
            </a:r>
          </a:p>
          <a:p>
            <a:pPr lvl="3"/>
            <a:r>
              <a:rPr lang="sv-SE"/>
              <a:t>Fourth level</a:t>
            </a:r>
          </a:p>
          <a:p>
            <a:pPr lvl="4"/>
            <a:r>
              <a:rPr lang="sv-SE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0E24C-79BB-564D-9F75-FC44C697BD4F}" type="datetimeFigureOut">
              <a:rPr lang="en-US" smtClean="0"/>
              <a:pPr/>
              <a:t>4/4/2022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7E36F-2522-5B42-A687-D89D4CED54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Click to edit Master text styles</a:t>
            </a:r>
          </a:p>
          <a:p>
            <a:pPr lvl="1"/>
            <a:r>
              <a:rPr lang="sv-SE"/>
              <a:t>Second level</a:t>
            </a:r>
          </a:p>
          <a:p>
            <a:pPr lvl="2"/>
            <a:r>
              <a:rPr lang="sv-SE"/>
              <a:t>Third level</a:t>
            </a:r>
          </a:p>
          <a:p>
            <a:pPr lvl="3"/>
            <a:r>
              <a:rPr lang="sv-SE"/>
              <a:t>Fourth level</a:t>
            </a:r>
          </a:p>
          <a:p>
            <a:pPr lvl="4"/>
            <a:r>
              <a:rPr lang="sv-SE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sv-SE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Click to edit Master text styles</a:t>
            </a:r>
          </a:p>
          <a:p>
            <a:pPr lvl="1"/>
            <a:r>
              <a:rPr lang="sv-SE"/>
              <a:t>Second level</a:t>
            </a:r>
          </a:p>
          <a:p>
            <a:pPr lvl="2"/>
            <a:r>
              <a:rPr lang="sv-SE"/>
              <a:t>Third level</a:t>
            </a:r>
          </a:p>
          <a:p>
            <a:pPr lvl="3"/>
            <a:r>
              <a:rPr lang="sv-SE"/>
              <a:t>Fourth level</a:t>
            </a:r>
          </a:p>
          <a:p>
            <a:pPr lvl="4"/>
            <a:r>
              <a:rPr lang="sv-SE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0E24C-79BB-564D-9F75-FC44C697BD4F}" type="datetimeFigureOut">
              <a:rPr lang="en-US" smtClean="0"/>
              <a:pPr/>
              <a:t>4/4/2022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7E36F-2522-5B42-A687-D89D4CED54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0E24C-79BB-564D-9F75-FC44C697BD4F}" type="datetimeFigureOut">
              <a:rPr lang="en-US" smtClean="0"/>
              <a:pPr/>
              <a:t>4/4/2022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7E36F-2522-5B42-A687-D89D4CED54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0E24C-79BB-564D-9F75-FC44C697BD4F}" type="datetimeFigureOut">
              <a:rPr lang="en-US" smtClean="0"/>
              <a:pPr/>
              <a:t>4/4/2022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7E36F-2522-5B42-A687-D89D4CED54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Click to edit Master text styles</a:t>
            </a:r>
          </a:p>
          <a:p>
            <a:pPr lvl="1"/>
            <a:r>
              <a:rPr lang="sv-SE"/>
              <a:t>Second level</a:t>
            </a:r>
          </a:p>
          <a:p>
            <a:pPr lvl="2"/>
            <a:r>
              <a:rPr lang="sv-SE"/>
              <a:t>Third level</a:t>
            </a:r>
          </a:p>
          <a:p>
            <a:pPr lvl="3"/>
            <a:r>
              <a:rPr lang="sv-SE"/>
              <a:t>Fourth level</a:t>
            </a:r>
          </a:p>
          <a:p>
            <a:pPr lvl="4"/>
            <a:r>
              <a:rPr lang="sv-SE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0E24C-79BB-564D-9F75-FC44C697BD4F}" type="datetimeFigureOut">
              <a:rPr lang="en-US" smtClean="0"/>
              <a:pPr/>
              <a:t>4/4/2022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0E24C-79BB-564D-9F75-FC44C697BD4F}" type="datetimeFigureOut">
              <a:rPr lang="en-US" smtClean="0"/>
              <a:pPr/>
              <a:t>4/4/2022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FB7E36F-2522-5B42-A687-D89D4CED54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sv-SE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v-SE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Click to edit Master text styles</a:t>
            </a:r>
          </a:p>
          <a:p>
            <a:pPr lvl="1"/>
            <a:r>
              <a:rPr lang="sv-SE"/>
              <a:t>Second level</a:t>
            </a:r>
          </a:p>
          <a:p>
            <a:pPr lvl="2"/>
            <a:r>
              <a:rPr lang="sv-SE"/>
              <a:t>Third level</a:t>
            </a:r>
          </a:p>
          <a:p>
            <a:pPr lvl="3"/>
            <a:r>
              <a:rPr lang="sv-SE"/>
              <a:t>Fourth level</a:t>
            </a:r>
          </a:p>
          <a:p>
            <a:pPr lvl="4"/>
            <a:r>
              <a:rPr lang="sv-SE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AAD0E24C-79BB-564D-9F75-FC44C697BD4F}" type="datetimeFigureOut">
              <a:rPr lang="en-US" smtClean="0"/>
              <a:pPr/>
              <a:t>4/4/2022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FB7E36F-2522-5B42-A687-D89D4CED54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19" r:id="rId2"/>
    <p:sldLayoutId id="2147483820" r:id="rId3"/>
    <p:sldLayoutId id="2147483821" r:id="rId4"/>
    <p:sldLayoutId id="2147483822" r:id="rId5"/>
    <p:sldLayoutId id="2147483823" r:id="rId6"/>
    <p:sldLayoutId id="2147483824" r:id="rId7"/>
    <p:sldLayoutId id="2147483825" r:id="rId8"/>
    <p:sldLayoutId id="2147483826" r:id="rId9"/>
    <p:sldLayoutId id="2147483827" r:id="rId10"/>
    <p:sldLayoutId id="2147483828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9998"/>
            <a:ext cx="7772400" cy="1470025"/>
          </a:xfrm>
        </p:spPr>
        <p:txBody>
          <a:bodyPr/>
          <a:lstStyle/>
          <a:p>
            <a:r>
              <a:rPr lang="en-US" sz="5400" b="1" dirty="0"/>
              <a:t>Access and POWER -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149088"/>
            <a:ext cx="6400800" cy="553771"/>
          </a:xfrm>
        </p:spPr>
        <p:txBody>
          <a:bodyPr>
            <a:normAutofit/>
          </a:bodyPr>
          <a:lstStyle/>
          <a:p>
            <a:r>
              <a:rPr lang="en-US" sz="2300" dirty="0"/>
              <a:t>What do women in Europe need</a:t>
            </a:r>
          </a:p>
          <a:p>
            <a:endParaRPr lang="en-US" sz="2300" dirty="0"/>
          </a:p>
          <a:p>
            <a:endParaRPr lang="en-US" sz="2300" dirty="0"/>
          </a:p>
          <a:p>
            <a:endParaRPr lang="en-US" dirty="0"/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04365" y="3939988"/>
            <a:ext cx="694439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EUSBSR Workshop with a Women </a:t>
            </a:r>
            <a:r>
              <a:rPr lang="en-US" b="1" dirty="0" err="1"/>
              <a:t>organisation</a:t>
            </a:r>
            <a:r>
              <a:rPr lang="en-US" b="1" dirty="0"/>
              <a:t> perspective on Gender Equality and Growth 3.0 in connection to the EAP</a:t>
            </a:r>
          </a:p>
          <a:p>
            <a:r>
              <a:rPr lang="en-US" b="1" dirty="0"/>
              <a:t>Monday 4</a:t>
            </a:r>
            <a:r>
              <a:rPr lang="en-US" b="1" baseline="30000" dirty="0"/>
              <a:t>th</a:t>
            </a:r>
            <a:r>
              <a:rPr lang="en-US" b="1" dirty="0"/>
              <a:t> April 2022 – 12:00 to 14:30 CET</a:t>
            </a:r>
          </a:p>
          <a:p>
            <a:endParaRPr lang="en-US" b="1" dirty="0"/>
          </a:p>
          <a:p>
            <a:r>
              <a:rPr lang="en-US" b="1" dirty="0"/>
              <a:t>Gertrud </a:t>
            </a:r>
            <a:r>
              <a:rPr lang="en-US" b="1" dirty="0" err="1"/>
              <a:t>Åström</a:t>
            </a:r>
            <a:r>
              <a:rPr lang="en-US" b="1" dirty="0"/>
              <a:t>, Women’s Baltic </a:t>
            </a:r>
            <a:r>
              <a:rPr lang="en-US" b="1" dirty="0" err="1"/>
              <a:t>Peacebuilding</a:t>
            </a:r>
            <a:r>
              <a:rPr lang="en-US" b="1" dirty="0"/>
              <a:t> Initiative</a:t>
            </a:r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121191" y="4586319"/>
            <a:ext cx="71275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  <a:t> </a:t>
            </a:r>
          </a:p>
          <a:p>
            <a:pPr algn="ctr"/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8" name="Picture 2" descr="C:\Users\Gertrud\Desktop\logo3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32100" y="5755339"/>
            <a:ext cx="3479800" cy="51098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16528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862834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sz="2100" dirty="0"/>
              <a:t>Survey to all EWL members 2021</a:t>
            </a:r>
          </a:p>
          <a:p>
            <a:pPr algn="ctr"/>
            <a:r>
              <a:rPr lang="en-US" sz="2100" b="0" dirty="0"/>
              <a:t>22 full members (13 national coordination's and 9 European Wide </a:t>
            </a:r>
            <a:r>
              <a:rPr lang="en-US" sz="2100" b="0" dirty="0" err="1"/>
              <a:t>Organisations</a:t>
            </a:r>
            <a:r>
              <a:rPr lang="en-US" sz="2100" b="0" dirty="0"/>
              <a:t>) answered</a:t>
            </a:r>
            <a:endParaRPr lang="en-US" sz="2100" dirty="0"/>
          </a:p>
          <a:p>
            <a:pPr lvl="0"/>
            <a:r>
              <a:rPr lang="en-US" sz="2100" dirty="0"/>
              <a:t>-</a:t>
            </a:r>
            <a:r>
              <a:rPr lang="en-US" sz="2100" b="0" dirty="0"/>
              <a:t> What is the most, the second most and the third most important and urgent issue for women's rights in your </a:t>
            </a:r>
            <a:r>
              <a:rPr lang="en-US" sz="2100" b="0" dirty="0" err="1"/>
              <a:t>organisation</a:t>
            </a:r>
            <a:r>
              <a:rPr lang="en-US" sz="2100" b="0" dirty="0"/>
              <a:t>/country?</a:t>
            </a:r>
          </a:p>
          <a:p>
            <a:pPr>
              <a:buFontTx/>
              <a:buChar char="-"/>
            </a:pPr>
            <a:r>
              <a:rPr lang="en-US" sz="2100" b="0" dirty="0"/>
              <a:t> How would you describe your funding situation?</a:t>
            </a:r>
          </a:p>
          <a:p>
            <a:r>
              <a:rPr lang="en-US" sz="2100" dirty="0"/>
              <a:t>The broader question: </a:t>
            </a:r>
            <a:r>
              <a:rPr lang="en-US" sz="2100" b="0" dirty="0"/>
              <a:t>What are the key demands to </a:t>
            </a:r>
            <a:r>
              <a:rPr lang="en-US" sz="2100" b="0" dirty="0" err="1"/>
              <a:t>prioritise</a:t>
            </a:r>
            <a:r>
              <a:rPr lang="en-US" sz="2100" b="0" dirty="0"/>
              <a:t> and how can we reach our common goals for  full human rights for women and girls?</a:t>
            </a:r>
          </a:p>
          <a:p>
            <a:r>
              <a:rPr lang="en-US" sz="2100" dirty="0"/>
              <a:t>The goal:</a:t>
            </a:r>
            <a:r>
              <a:rPr lang="en-US" sz="2100" b="0" dirty="0"/>
              <a:t> Present recommendations on how we can restore and broaden the base of support for Women’s Rights and for women’s movement.</a:t>
            </a:r>
          </a:p>
          <a:p>
            <a:pPr algn="ctr"/>
            <a:endParaRPr lang="en-US" b="0" dirty="0"/>
          </a:p>
          <a:p>
            <a:r>
              <a:rPr lang="en-US" sz="1400" dirty="0"/>
              <a:t>Report: </a:t>
            </a:r>
            <a:r>
              <a:rPr lang="en-US" sz="1400" i="1" dirty="0"/>
              <a:t>SIE Issue Group: Restore and broaden the base for women’s human rights after </a:t>
            </a:r>
            <a:r>
              <a:rPr lang="en-US" sz="1400" i="1" dirty="0" err="1"/>
              <a:t>Covid</a:t>
            </a:r>
            <a:r>
              <a:rPr lang="en-US" sz="1400" i="1" dirty="0"/>
              <a:t> -19 in Europe, European Women’s Lobby, 2021</a:t>
            </a:r>
            <a:endParaRPr lang="en-US" sz="14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r>
              <a:rPr lang="en-US" sz="1400" b="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Soroptimist</a:t>
            </a:r>
            <a:r>
              <a:rPr lang="en-US" sz="1400" b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International Europe, supported by Women’s NGOs Cooperation Network of Latvia, Cyprus Women’s Lobby, Hungarian Women’s Lobby, Swedish Women’s Lobby, Portuguese Platform for Women’s Rights and in co-operation with European Network of Migrant Women</a:t>
            </a:r>
          </a:p>
          <a:p>
            <a:pPr algn="ctr"/>
            <a:endParaRPr lang="en-US" b="0" dirty="0"/>
          </a:p>
          <a:p>
            <a:pPr algn="ctr"/>
            <a:endParaRPr lang="en-US" b="0" dirty="0"/>
          </a:p>
          <a:p>
            <a:pPr algn="ctr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720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28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</p:spPr>
        <p:txBody>
          <a:bodyPr/>
          <a:lstStyle/>
          <a:p>
            <a:r>
              <a:rPr lang="en-US" dirty="0"/>
              <a:t>Findings</a:t>
            </a:r>
          </a:p>
        </p:txBody>
      </p:sp>
      <p:sp>
        <p:nvSpPr>
          <p:cNvPr id="5" name="Rektangel 4"/>
          <p:cNvSpPr/>
          <p:nvPr/>
        </p:nvSpPr>
        <p:spPr>
          <a:xfrm>
            <a:off x="457201" y="1752600"/>
            <a:ext cx="64008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dirty="0"/>
              <a:t>Answers from the 22 full members could be categorized within the following key issues: </a:t>
            </a:r>
          </a:p>
          <a:p>
            <a:pPr lvl="0"/>
            <a:endParaRPr lang="en-US" sz="2400" dirty="0"/>
          </a:p>
          <a:p>
            <a:pPr lvl="0"/>
            <a:r>
              <a:rPr lang="en-US" sz="2400" b="1" dirty="0"/>
              <a:t>-women’s economy</a:t>
            </a:r>
          </a:p>
          <a:p>
            <a:pPr lvl="0"/>
            <a:endParaRPr lang="en-US" sz="2400" b="1" dirty="0"/>
          </a:p>
          <a:p>
            <a:pPr lvl="0"/>
            <a:r>
              <a:rPr lang="en-US" sz="2400" b="1" dirty="0"/>
              <a:t>-violence against women</a:t>
            </a:r>
          </a:p>
          <a:p>
            <a:pPr lvl="0"/>
            <a:endParaRPr lang="en-US" sz="2400" b="1" dirty="0"/>
          </a:p>
          <a:p>
            <a:pPr lvl="0"/>
            <a:r>
              <a:rPr lang="en-US" sz="2400" b="1" dirty="0"/>
              <a:t>-women’s human rights per se </a:t>
            </a:r>
          </a:p>
          <a:p>
            <a:pPr lvl="0"/>
            <a:endParaRPr lang="en-US" sz="2400" b="1" dirty="0"/>
          </a:p>
          <a:p>
            <a:pPr lvl="0"/>
            <a:r>
              <a:rPr lang="en-US" sz="2400" b="1" dirty="0"/>
              <a:t>financial situation of women’s </a:t>
            </a:r>
            <a:r>
              <a:rPr lang="en-US" sz="2400" b="1" dirty="0" err="1"/>
              <a:t>organisations</a:t>
            </a:r>
            <a:r>
              <a:rPr lang="en-US" sz="2400" b="1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2552684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en-US" b="1" dirty="0"/>
            </a:br>
            <a:r>
              <a:rPr lang="en-US" b="1" dirty="0"/>
              <a:t>recommendations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57150"/>
            <a:r>
              <a:rPr lang="en-US" dirty="0"/>
              <a:t>- Political recommendations</a:t>
            </a:r>
          </a:p>
          <a:p>
            <a:pPr indent="-57150"/>
            <a:r>
              <a:rPr lang="en-US" dirty="0"/>
              <a:t>- Communicational recommendations </a:t>
            </a:r>
          </a:p>
          <a:p>
            <a:pPr indent="-57150">
              <a:buFontTx/>
              <a:buChar char="-"/>
            </a:pPr>
            <a:r>
              <a:rPr lang="en-US" dirty="0"/>
              <a:t>Structural/internal recommend</a:t>
            </a:r>
          </a:p>
          <a:p>
            <a:pPr indent="-57150">
              <a:buFontTx/>
              <a:buChar char="-"/>
            </a:pPr>
            <a:endParaRPr lang="en-US" dirty="0"/>
          </a:p>
          <a:p>
            <a:r>
              <a:rPr lang="en-US" dirty="0"/>
              <a:t>What are the recommendations to reach our goals?</a:t>
            </a:r>
          </a:p>
          <a:p>
            <a:r>
              <a:rPr lang="en-US" dirty="0"/>
              <a:t>What could be new ways of cooperation and </a:t>
            </a:r>
            <a:r>
              <a:rPr lang="en-US" dirty="0" err="1"/>
              <a:t>organisation</a:t>
            </a:r>
            <a:r>
              <a:rPr lang="en-US" dirty="0"/>
              <a:t>?</a:t>
            </a:r>
          </a:p>
          <a:p>
            <a:r>
              <a:rPr lang="en-US" dirty="0"/>
              <a:t>What level (national, local, EU, other) do we target with our recommendations?</a:t>
            </a:r>
          </a:p>
          <a:p>
            <a:pPr indent="-57150"/>
            <a:endParaRPr lang="sv-S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Political recommendations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57150"/>
            <a:endParaRPr lang="en-US" dirty="0"/>
          </a:p>
          <a:p>
            <a:pPr indent="-57150"/>
            <a:r>
              <a:rPr lang="en-US" b="0" dirty="0"/>
              <a:t>Work and issues should be prioritized within the key issue fields identified: women’s economy, violence against women and women’s human rights and the funding situation of women’s </a:t>
            </a:r>
            <a:r>
              <a:rPr lang="en-US" b="0" dirty="0" err="1"/>
              <a:t>organisations</a:t>
            </a:r>
            <a:r>
              <a:rPr lang="en-US" b="0" dirty="0"/>
              <a:t>.</a:t>
            </a:r>
          </a:p>
          <a:p>
            <a:pPr indent="-57150"/>
            <a:r>
              <a:rPr lang="en-US" b="0" dirty="0"/>
              <a:t>Work for strengthening gender equality in European Semester, in EU strategies, in the structural funds, in national programs etc.</a:t>
            </a:r>
          </a:p>
          <a:p>
            <a:endParaRPr lang="sv-SE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599882"/>
          </a:xfrm>
        </p:spPr>
        <p:txBody>
          <a:bodyPr>
            <a:normAutofit fontScale="90000"/>
          </a:bodyPr>
          <a:lstStyle/>
          <a:p>
            <a:r>
              <a:rPr lang="en-US" dirty="0"/>
              <a:t>Communicational recommendations </a:t>
            </a:r>
            <a:br>
              <a:rPr lang="en-US" dirty="0"/>
            </a:b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57150"/>
            <a:r>
              <a:rPr lang="en-US" b="0" dirty="0"/>
              <a:t>Increase clarity in what language to be used by the women’s movement throughout EU and EAP to increase impact and substantial change for women in Europe. </a:t>
            </a:r>
          </a:p>
          <a:p>
            <a:pPr indent="-57150"/>
            <a:r>
              <a:rPr lang="en-US" b="0" dirty="0"/>
              <a:t>Develop e-learning on international conventions and facts.</a:t>
            </a:r>
          </a:p>
          <a:p>
            <a:pPr indent="-57150"/>
            <a:r>
              <a:rPr lang="en-US" b="0" dirty="0"/>
              <a:t>Intergenerational discourse and transparent discussions on the use of language, terminology and facts.</a:t>
            </a:r>
          </a:p>
          <a:p>
            <a:endParaRPr lang="sv-SE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Structural/internal recommendations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b="0" dirty="0" err="1"/>
              <a:t>Reorganisation</a:t>
            </a:r>
            <a:r>
              <a:rPr lang="en-US" sz="2400" b="0" dirty="0"/>
              <a:t> of </a:t>
            </a:r>
            <a:r>
              <a:rPr lang="en-US" sz="2400" b="0" dirty="0" err="1"/>
              <a:t>womens</a:t>
            </a:r>
            <a:r>
              <a:rPr lang="en-US" sz="2400" b="0" dirty="0"/>
              <a:t> </a:t>
            </a:r>
            <a:r>
              <a:rPr lang="en-US" sz="2400" b="0" dirty="0" err="1"/>
              <a:t>organisation’s</a:t>
            </a:r>
            <a:r>
              <a:rPr lang="en-US" sz="2400" b="0" dirty="0"/>
              <a:t>  focus to increase the strategically important advocacy work to improve the situation for women and girls.</a:t>
            </a:r>
          </a:p>
          <a:p>
            <a:r>
              <a:rPr lang="en-US" sz="2400" b="0" dirty="0"/>
              <a:t>Advocate for women’s </a:t>
            </a:r>
            <a:r>
              <a:rPr lang="en-US" sz="2400" b="0" dirty="0" err="1"/>
              <a:t>organisations</a:t>
            </a:r>
            <a:r>
              <a:rPr lang="en-US" sz="2400" b="0" dirty="0"/>
              <a:t> role in civil society and in the whole society.</a:t>
            </a:r>
          </a:p>
          <a:p>
            <a:r>
              <a:rPr lang="en-US" sz="2400" b="0" dirty="0"/>
              <a:t>Develop new forms of cooperation to strengthen member </a:t>
            </a:r>
            <a:r>
              <a:rPr lang="en-US" sz="2400" b="0" dirty="0" err="1"/>
              <a:t>organisations</a:t>
            </a:r>
            <a:r>
              <a:rPr lang="en-US" sz="2400" b="0" dirty="0"/>
              <a:t>. </a:t>
            </a:r>
          </a:p>
          <a:p>
            <a:r>
              <a:rPr lang="en-US" sz="2400" b="0" dirty="0"/>
              <a:t>Women expertise led hubs.</a:t>
            </a:r>
          </a:p>
          <a:p>
            <a:r>
              <a:rPr lang="en-US" sz="2400" b="0" dirty="0"/>
              <a:t>Demanding free and stronger funding for women’s </a:t>
            </a:r>
            <a:r>
              <a:rPr lang="en-US" sz="2400" b="0" dirty="0" err="1"/>
              <a:t>organisations</a:t>
            </a:r>
            <a:r>
              <a:rPr lang="en-US" sz="2400" b="0" dirty="0"/>
              <a:t>.</a:t>
            </a:r>
          </a:p>
          <a:p>
            <a:endParaRPr lang="sv-SE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Identified recommendations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2400" i="1" dirty="0"/>
              <a:t>Stay united – get back on track</a:t>
            </a:r>
          </a:p>
          <a:p>
            <a:r>
              <a:rPr lang="en-US" sz="2400" b="0" dirty="0"/>
              <a:t>Make use of expertise held by women’s </a:t>
            </a:r>
            <a:r>
              <a:rPr lang="en-US" sz="2400" b="0" dirty="0" err="1"/>
              <a:t>organisations</a:t>
            </a:r>
            <a:r>
              <a:rPr lang="en-US" sz="2400" b="0" dirty="0"/>
              <a:t> in the EUSBSR and EAP</a:t>
            </a:r>
          </a:p>
          <a:p>
            <a:r>
              <a:rPr lang="en-US" sz="2400" b="0" dirty="0"/>
              <a:t>Women’s economy needs to be more prioritized </a:t>
            </a:r>
          </a:p>
          <a:p>
            <a:r>
              <a:rPr lang="en-US" sz="2400" b="0" dirty="0"/>
              <a:t>Stop all forms of violence against </a:t>
            </a:r>
            <a:r>
              <a:rPr lang="en-US" sz="2400" b="0"/>
              <a:t>women with a holistic view</a:t>
            </a:r>
            <a:endParaRPr lang="en-US" sz="2400" b="0" dirty="0"/>
          </a:p>
          <a:p>
            <a:r>
              <a:rPr lang="en-US" sz="2400" b="0" dirty="0"/>
              <a:t>EUSBSR and EAP task force on Women’s Human Rights and language affecting women and girls</a:t>
            </a:r>
          </a:p>
          <a:p>
            <a:r>
              <a:rPr lang="en-US" sz="2400" b="0" dirty="0"/>
              <a:t>EUSBSR task force on Funding of Women’s </a:t>
            </a:r>
            <a:r>
              <a:rPr lang="en-US" sz="2400" b="0" dirty="0" err="1"/>
              <a:t>Organisations</a:t>
            </a:r>
            <a:r>
              <a:rPr lang="en-US" sz="2400" b="0" dirty="0"/>
              <a:t> and Cooperation</a:t>
            </a:r>
          </a:p>
        </p:txBody>
      </p:sp>
    </p:spTree>
    <p:extLst>
      <p:ext uri="{BB962C8B-B14F-4D97-AF65-F5344CB8AC3E}">
        <p14:creationId xmlns:p14="http://schemas.microsoft.com/office/powerpoint/2010/main" val="934713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 you! </a:t>
            </a:r>
          </a:p>
        </p:txBody>
      </p:sp>
    </p:spTree>
    <p:extLst>
      <p:ext uri="{BB962C8B-B14F-4D97-AF65-F5344CB8AC3E}">
        <p14:creationId xmlns:p14="http://schemas.microsoft.com/office/powerpoint/2010/main" val="7925253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Essential.thmx</Template>
  <TotalTime>1432</TotalTime>
  <Words>569</Words>
  <Application>Microsoft Office PowerPoint</Application>
  <PresentationFormat>Bildspel på skärmen (4:3)</PresentationFormat>
  <Paragraphs>77</Paragraphs>
  <Slides>9</Slides>
  <Notes>4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3" baseType="lpstr">
      <vt:lpstr>Arial</vt:lpstr>
      <vt:lpstr>Arial Black</vt:lpstr>
      <vt:lpstr>Calibri</vt:lpstr>
      <vt:lpstr>Essential</vt:lpstr>
      <vt:lpstr>Access and POWER -</vt:lpstr>
      <vt:lpstr>Background </vt:lpstr>
      <vt:lpstr>Findings</vt:lpstr>
      <vt:lpstr> recommendations</vt:lpstr>
      <vt:lpstr>Political recommendations</vt:lpstr>
      <vt:lpstr>Communicational recommendations  </vt:lpstr>
      <vt:lpstr>Structural/internal recommendations</vt:lpstr>
      <vt:lpstr>Identified recommendations  </vt:lpstr>
      <vt:lpstr>Thank you!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Issue Group Workshop</dc:title>
  <dc:creator>Malpuri Groth</dc:creator>
  <cp:lastModifiedBy>Britt-Marie Söderberg Torstensson</cp:lastModifiedBy>
  <cp:revision>140</cp:revision>
  <cp:lastPrinted>2021-05-10T11:36:27Z</cp:lastPrinted>
  <dcterms:created xsi:type="dcterms:W3CDTF">2021-05-10T09:02:36Z</dcterms:created>
  <dcterms:modified xsi:type="dcterms:W3CDTF">2022-04-04T07:47:27Z</dcterms:modified>
</cp:coreProperties>
</file>