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89" r:id="rId4"/>
    <p:sldId id="292" r:id="rId5"/>
    <p:sldId id="290" r:id="rId6"/>
    <p:sldId id="288" r:id="rId7"/>
    <p:sldId id="296" r:id="rId8"/>
    <p:sldId id="284" r:id="rId9"/>
    <p:sldId id="276" r:id="rId10"/>
    <p:sldId id="263" r:id="rId11"/>
    <p:sldId id="270" r:id="rId12"/>
    <p:sldId id="264" r:id="rId13"/>
    <p:sldId id="271" r:id="rId14"/>
    <p:sldId id="272" r:id="rId15"/>
    <p:sldId id="273" r:id="rId16"/>
    <p:sldId id="298" r:id="rId17"/>
    <p:sldId id="305" r:id="rId18"/>
    <p:sldId id="300" r:id="rId19"/>
    <p:sldId id="277" r:id="rId20"/>
    <p:sldId id="302" r:id="rId21"/>
    <p:sldId id="303" r:id="rId22"/>
    <p:sldId id="297" r:id="rId23"/>
    <p:sldId id="306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C4534-5A10-48BE-A742-DBEDB9948067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E0E3B-A973-406E-9592-85A3F6A9E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89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v-SE"/>
          </a:p>
        </p:txBody>
      </p:sp>
      <p:sp>
        <p:nvSpPr>
          <p:cNvPr id="4096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077F07F-B984-4B66-BA6F-4A7FF751F1F9}" type="slidenum">
              <a:rPr lang="sv-SE" altLang="sv-SE" smtClean="0"/>
              <a:pPr>
                <a:spcBef>
                  <a:spcPct val="0"/>
                </a:spcBef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9475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8" y="317500"/>
            <a:ext cx="7367588" cy="414496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sv-SE" sz="100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3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82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97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2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3" name="Brödtext nivå ett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4" name="Diabildsnummer"/>
          <p:cNvSpPr>
            <a:spLocks noGrp="1"/>
          </p:cNvSpPr>
          <p:nvPr>
            <p:ph type="sldNum" sz="quarter" idx="2"/>
          </p:nvPr>
        </p:nvSpPr>
        <p:spPr>
          <a:xfrm>
            <a:off x="11501437" y="6468595"/>
            <a:ext cx="292515" cy="210813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022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61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06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15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3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48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15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2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CD25-7BE1-46C6-B600-6D425B9FCC76}" type="datetimeFigureOut">
              <a:rPr lang="sv-SE" smtClean="0"/>
              <a:t>2021-04-01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CB30-4B34-4ADC-A8C7-D08833AD7BD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4157"/>
            <a:ext cx="10382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69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vate.cdt.ltu.s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enovate.cdt.ltu.se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a.wennberg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tu.se/centres/cdt/Gender-Contact-Poin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tu.se/centres/cdt/Gender-Contact-Poin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473" y="937260"/>
            <a:ext cx="9144000" cy="933699"/>
          </a:xfrm>
        </p:spPr>
        <p:txBody>
          <a:bodyPr>
            <a:normAutofit fontScale="90000"/>
          </a:bodyPr>
          <a:lstStyle/>
          <a:p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700" dirty="0" err="1">
                <a:solidFill>
                  <a:srgbClr val="C00000"/>
                </a:solidFill>
                <a:cs typeface="Arial" panose="020B0604020202020204" pitchFamily="34" charset="0"/>
              </a:rPr>
              <a:t>Promoting</a:t>
            </a:r>
            <a:r>
              <a:rPr lang="sv-SE" sz="27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sv-SE" sz="2700" dirty="0" err="1">
                <a:solidFill>
                  <a:srgbClr val="C00000"/>
                </a:solidFill>
                <a:cs typeface="Arial" panose="020B0604020202020204" pitchFamily="34" charset="0"/>
              </a:rPr>
              <a:t>Sustainable</a:t>
            </a:r>
            <a:r>
              <a:rPr lang="sv-SE" sz="2700" dirty="0">
                <a:solidFill>
                  <a:srgbClr val="C00000"/>
                </a:solidFill>
                <a:cs typeface="Arial" panose="020B0604020202020204" pitchFamily="34" charset="0"/>
              </a:rPr>
              <a:t> Change</a:t>
            </a:r>
            <a:br>
              <a:rPr lang="sv-SE" sz="2200" dirty="0">
                <a:latin typeface="+mn-lt"/>
                <a:cs typeface="Arial" panose="020B0604020202020204" pitchFamily="34" charset="0"/>
              </a:rPr>
            </a:br>
            <a:br>
              <a:rPr lang="sv-SE" sz="1800" dirty="0">
                <a:latin typeface="+mn-lt"/>
                <a:cs typeface="Arial" panose="020B0604020202020204" pitchFamily="34" charset="0"/>
              </a:rPr>
            </a:br>
            <a:r>
              <a:rPr lang="sv-SE" sz="1800" dirty="0" err="1">
                <a:cs typeface="Arial" panose="020B0604020202020204" pitchFamily="34" charset="0"/>
              </a:rPr>
              <a:t>Toolkit</a:t>
            </a:r>
            <a:r>
              <a:rPr lang="sv-SE" sz="1800" dirty="0">
                <a:cs typeface="Arial" panose="020B0604020202020204" pitchFamily="34" charset="0"/>
              </a:rPr>
              <a:t> for </a:t>
            </a:r>
            <a:r>
              <a:rPr lang="sv-SE" sz="1800" dirty="0" err="1">
                <a:cs typeface="Arial" panose="020B0604020202020204" pitchFamily="34" charset="0"/>
              </a:rPr>
              <a:t>Integrating</a:t>
            </a:r>
            <a:r>
              <a:rPr lang="sv-SE" sz="1800" dirty="0">
                <a:cs typeface="Arial" panose="020B0604020202020204" pitchFamily="34" charset="0"/>
              </a:rPr>
              <a:t> Gender </a:t>
            </a:r>
            <a:r>
              <a:rPr lang="sv-SE" sz="1800" dirty="0" err="1">
                <a:cs typeface="Arial" panose="020B0604020202020204" pitchFamily="34" charset="0"/>
              </a:rPr>
              <a:t>Equality</a:t>
            </a:r>
            <a:r>
              <a:rPr lang="sv-SE" sz="1800" dirty="0">
                <a:cs typeface="Arial" panose="020B0604020202020204" pitchFamily="34" charset="0"/>
              </a:rPr>
              <a:t> and </a:t>
            </a:r>
            <a:r>
              <a:rPr lang="sv-SE" sz="1800" dirty="0" err="1">
                <a:cs typeface="Arial" panose="020B0604020202020204" pitchFamily="34" charset="0"/>
              </a:rPr>
              <a:t>Diversity</a:t>
            </a:r>
            <a:r>
              <a:rPr lang="sv-SE" sz="1800" dirty="0">
                <a:cs typeface="Arial" panose="020B0604020202020204" pitchFamily="34" charset="0"/>
              </a:rPr>
              <a:t> in Research and Innovation Systems</a:t>
            </a:r>
            <a:endParaRPr lang="sv-SE" sz="32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27861"/>
            <a:ext cx="9144000" cy="33299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v-SE" sz="1400" dirty="0">
                <a:latin typeface="+mj-lt"/>
                <a:cs typeface="Arial" panose="020B0604020202020204" pitchFamily="34" charset="0"/>
              </a:rPr>
              <a:t>Paula Wennberg, Gender Contact Point</a:t>
            </a:r>
          </a:p>
          <a:p>
            <a:pPr>
              <a:spcBef>
                <a:spcPts val="0"/>
              </a:spcBef>
            </a:pPr>
            <a:r>
              <a:rPr lang="sv-SE" sz="1400" dirty="0">
                <a:latin typeface="+mj-lt"/>
                <a:cs typeface="Arial" panose="020B0604020202020204" pitchFamily="34" charset="0"/>
              </a:rPr>
              <a:t>EUSBSR Forum (Zoom)</a:t>
            </a:r>
          </a:p>
          <a:p>
            <a:pPr>
              <a:spcBef>
                <a:spcPts val="0"/>
              </a:spcBef>
            </a:pPr>
            <a:r>
              <a:rPr lang="sv-SE" sz="1400" dirty="0" err="1">
                <a:latin typeface="+mj-lt"/>
                <a:cs typeface="Arial" panose="020B0604020202020204" pitchFamily="34" charset="0"/>
              </a:rPr>
              <a:t>March</a:t>
            </a:r>
            <a:r>
              <a:rPr lang="sv-SE" sz="1400" dirty="0">
                <a:latin typeface="+mj-lt"/>
                <a:cs typeface="Arial" panose="020B0604020202020204" pitchFamily="34" charset="0"/>
              </a:rPr>
              <a:t> 31, 2021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80" y="2896604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57144" y="5937677"/>
            <a:ext cx="249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>
                <a:cs typeface="Arial" panose="020B0604020202020204" pitchFamily="34" charset="0"/>
                <a:hlinkClick r:id="rId3"/>
              </a:rPr>
              <a:t>https://genovate.cdt.ltu.se/</a:t>
            </a:r>
            <a:endParaRPr lang="sv-SE" sz="1400" dirty="0">
              <a:cs typeface="Arial" panose="020B0604020202020204" pitchFamily="34" charset="0"/>
            </a:endParaRP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293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Innan presentation"/>
          <p:cNvSpPr>
            <a:spLocks noGrp="1"/>
          </p:cNvSpPr>
          <p:nvPr>
            <p:ph type="title"/>
          </p:nvPr>
        </p:nvSpPr>
        <p:spPr>
          <a:xfrm>
            <a:off x="1027611" y="764704"/>
            <a:ext cx="10972800" cy="7656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sv-SE" sz="1600" dirty="0" err="1"/>
              <a:t>Toolkit</a:t>
            </a:r>
            <a:r>
              <a:rPr lang="sv-SE" sz="1600" dirty="0"/>
              <a:t> for </a:t>
            </a:r>
            <a:r>
              <a:rPr lang="sv-SE" sz="1600" dirty="0" err="1"/>
              <a:t>Integrating</a:t>
            </a:r>
            <a:r>
              <a:rPr lang="sv-SE" sz="1600" dirty="0"/>
              <a:t> Gender </a:t>
            </a:r>
            <a:r>
              <a:rPr lang="sv-SE" sz="1600" dirty="0" err="1"/>
              <a:t>Equality</a:t>
            </a:r>
            <a:r>
              <a:rPr lang="sv-SE" sz="1600" dirty="0"/>
              <a:t> and </a:t>
            </a:r>
            <a:r>
              <a:rPr lang="sv-SE" sz="1600" dirty="0" err="1"/>
              <a:t>Diversity</a:t>
            </a:r>
            <a:r>
              <a:rPr lang="sv-SE" sz="1600" dirty="0"/>
              <a:t> in Research and Innovation Systems</a:t>
            </a:r>
            <a:endParaRPr sz="1600" dirty="0"/>
          </a:p>
        </p:txBody>
      </p:sp>
      <p:sp>
        <p:nvSpPr>
          <p:cNvPr id="311" name="Byt bild på persona. Där ni valt en man sätt en kvinna och vice versa.…"/>
          <p:cNvSpPr/>
          <p:nvPr/>
        </p:nvSpPr>
        <p:spPr>
          <a:xfrm>
            <a:off x="1532708" y="5319917"/>
            <a:ext cx="9292045" cy="81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>
              <a:spcBef>
                <a:spcPts val="2039"/>
              </a:spcBef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600" dirty="0"/>
              <a:t>The toolkit can help your </a:t>
            </a:r>
            <a:r>
              <a:rPr lang="en-US" sz="1600" dirty="0" err="1"/>
              <a:t>organisation</a:t>
            </a:r>
            <a:r>
              <a:rPr lang="en-US" sz="1600" dirty="0"/>
              <a:t> or project better connect with a diversity of stakeholders, both internal and external. Transfer their experiences, attitudes, ideas and thoughts into actionable ideas. This toolkit can assist you in promoting sustainable change </a:t>
            </a:r>
            <a:r>
              <a:rPr lang="en-US" sz="1400" dirty="0">
                <a:hlinkClick r:id="rId2"/>
              </a:rPr>
              <a:t>https://genovate.cdt.ltu.se/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37" y="1530352"/>
            <a:ext cx="2987170" cy="33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771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Byt bild på persona. Där ni valt en man sätt en kvinna och vice versa.…"/>
          <p:cNvSpPr/>
          <p:nvPr/>
        </p:nvSpPr>
        <p:spPr>
          <a:xfrm>
            <a:off x="3375660" y="1397116"/>
            <a:ext cx="6450811" cy="4473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dirty="0"/>
              <a:t>Are you a facilitator?</a:t>
            </a:r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endParaRPr lang="en-US" dirty="0"/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dirty="0"/>
              <a:t>A process leader?</a:t>
            </a:r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endParaRPr lang="en-US" dirty="0"/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dirty="0"/>
              <a:t>A university staff member?</a:t>
            </a:r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endParaRPr lang="en-US" dirty="0"/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dirty="0"/>
              <a:t>Part of an innovation system?</a:t>
            </a:r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endParaRPr lang="en-US" dirty="0"/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dirty="0"/>
              <a:t>An experienced or a new innovator?</a:t>
            </a:r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endParaRPr lang="en-US" dirty="0"/>
          </a:p>
          <a:p>
            <a:pPr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dirty="0"/>
              <a:t>An educator?</a:t>
            </a:r>
          </a:p>
        </p:txBody>
      </p:sp>
    </p:spTree>
    <p:extLst>
      <p:ext uri="{BB962C8B-B14F-4D97-AF65-F5344CB8AC3E}">
        <p14:creationId xmlns:p14="http://schemas.microsoft.com/office/powerpoint/2010/main" val="27678752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Byt bild på persona. Där ni valt en man sätt en kvinna och vice versa.…"/>
          <p:cNvSpPr/>
          <p:nvPr/>
        </p:nvSpPr>
        <p:spPr>
          <a:xfrm>
            <a:off x="2686081" y="963544"/>
            <a:ext cx="7587793" cy="5068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spcBef>
                <a:spcPts val="2039"/>
              </a:spcBef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600" dirty="0"/>
              <a:t>The toolkit encourages people to </a:t>
            </a:r>
            <a:r>
              <a:rPr lang="en-US" sz="1600" dirty="0">
                <a:solidFill>
                  <a:srgbClr val="0819B8"/>
                </a:solidFill>
              </a:rPr>
              <a:t>learn</a:t>
            </a:r>
            <a:r>
              <a:rPr lang="en-US" sz="1600" dirty="0"/>
              <a:t> more about gender equality and diversity.</a:t>
            </a:r>
          </a:p>
          <a:p>
            <a:pPr>
              <a:spcBef>
                <a:spcPts val="2039"/>
              </a:spcBef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600" dirty="0"/>
              <a:t>The toolkit is aimed to be </a:t>
            </a:r>
            <a:r>
              <a:rPr lang="en-US" sz="1600" dirty="0">
                <a:solidFill>
                  <a:srgbClr val="0819B8"/>
                </a:solidFill>
              </a:rPr>
              <a:t>generic</a:t>
            </a:r>
            <a:r>
              <a:rPr lang="en-US" sz="1600" dirty="0"/>
              <a:t> enough for different areas and interests.</a:t>
            </a:r>
          </a:p>
          <a:p>
            <a:pPr>
              <a:spcBef>
                <a:spcPts val="2039"/>
              </a:spcBef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600" dirty="0"/>
              <a:t>The toolkit provides a </a:t>
            </a:r>
            <a:r>
              <a:rPr lang="en-US" sz="1600" dirty="0">
                <a:solidFill>
                  <a:srgbClr val="0070C0"/>
                </a:solidFill>
              </a:rPr>
              <a:t>process</a:t>
            </a:r>
            <a:r>
              <a:rPr lang="en-US" sz="1600" dirty="0"/>
              <a:t> of how to involve people in gender equality and diversity matters.</a:t>
            </a:r>
          </a:p>
          <a:p>
            <a:pPr>
              <a:spcBef>
                <a:spcPts val="2039"/>
              </a:spcBef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600" dirty="0"/>
              <a:t>The toolkit is </a:t>
            </a:r>
            <a:r>
              <a:rPr lang="en-US" sz="1600" dirty="0">
                <a:solidFill>
                  <a:srgbClr val="0033CC"/>
                </a:solidFill>
              </a:rPr>
              <a:t>easy to use</a:t>
            </a:r>
            <a:r>
              <a:rPr lang="en-US" sz="1600" dirty="0"/>
              <a:t>, flexible.</a:t>
            </a:r>
          </a:p>
          <a:p>
            <a:pPr>
              <a:spcBef>
                <a:spcPts val="2039"/>
              </a:spcBef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600" dirty="0"/>
              <a:t>The toolkit can complement other approaches, be innovative in choosing and </a:t>
            </a:r>
            <a:r>
              <a:rPr lang="en-US" sz="1600" dirty="0">
                <a:solidFill>
                  <a:srgbClr val="0033CC"/>
                </a:solidFill>
              </a:rPr>
              <a:t>mixing</a:t>
            </a:r>
            <a:r>
              <a:rPr lang="en-US" sz="1600" dirty="0"/>
              <a:t> your methods and collaborators.</a:t>
            </a:r>
          </a:p>
          <a:p>
            <a:pPr>
              <a:spcBef>
                <a:spcPts val="2039"/>
              </a:spcBef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600" dirty="0"/>
              <a:t>The toolkit </a:t>
            </a:r>
            <a:r>
              <a:rPr lang="en-US" sz="1600" dirty="0">
                <a:solidFill>
                  <a:srgbClr val="0033CC"/>
                </a:solidFill>
              </a:rPr>
              <a:t>does not offer solutions </a:t>
            </a:r>
            <a:r>
              <a:rPr lang="en-US" sz="1600" dirty="0"/>
              <a:t>and it </a:t>
            </a:r>
            <a:r>
              <a:rPr lang="en-US" sz="1600" dirty="0">
                <a:solidFill>
                  <a:srgbClr val="0033CC"/>
                </a:solidFill>
              </a:rPr>
              <a:t>does not ensure success</a:t>
            </a:r>
            <a:r>
              <a:rPr lang="en-US" sz="1600" dirty="0"/>
              <a:t>. It offers techniques, methods, tools, tips and examples that can </a:t>
            </a:r>
            <a:r>
              <a:rPr lang="en-US" sz="1600" dirty="0">
                <a:solidFill>
                  <a:srgbClr val="0033CC"/>
                </a:solidFill>
              </a:rPr>
              <a:t>guide you </a:t>
            </a:r>
            <a:r>
              <a:rPr lang="en-US" sz="1600" dirty="0"/>
              <a:t>through the process.</a:t>
            </a:r>
          </a:p>
          <a:p>
            <a:pPr>
              <a:spcBef>
                <a:spcPts val="2039"/>
              </a:spcBef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600" dirty="0"/>
              <a:t>This toolkit is based on </a:t>
            </a:r>
            <a:r>
              <a:rPr lang="en-US" sz="1600" dirty="0">
                <a:solidFill>
                  <a:srgbClr val="0033CC"/>
                </a:solidFill>
              </a:rPr>
              <a:t>interactive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33CC"/>
                </a:solidFill>
              </a:rPr>
              <a:t>participatory</a:t>
            </a:r>
            <a:r>
              <a:rPr lang="en-US" sz="1600" dirty="0"/>
              <a:t> methods and processes to promote innovation and sustainable change through </a:t>
            </a:r>
            <a:r>
              <a:rPr lang="en-US" sz="1600" dirty="0">
                <a:solidFill>
                  <a:srgbClr val="0819B8"/>
                </a:solidFill>
              </a:rPr>
              <a:t>reflection</a:t>
            </a:r>
            <a:r>
              <a:rPr lang="en-US" sz="1600" dirty="0"/>
              <a:t>.</a:t>
            </a:r>
          </a:p>
          <a:p>
            <a:pPr>
              <a:spcBef>
                <a:spcPts val="2039"/>
              </a:spcBef>
              <a:buSzPct val="100000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600" dirty="0"/>
              <a:t>Remember that the process is there to </a:t>
            </a:r>
            <a:r>
              <a:rPr lang="en-US" sz="1600" dirty="0">
                <a:solidFill>
                  <a:srgbClr val="0033CC"/>
                </a:solidFill>
              </a:rPr>
              <a:t>guide</a:t>
            </a:r>
            <a:r>
              <a:rPr lang="en-US" sz="1600" dirty="0"/>
              <a:t> your way, the methods to </a:t>
            </a:r>
            <a:r>
              <a:rPr lang="en-US" sz="1600" dirty="0">
                <a:solidFill>
                  <a:srgbClr val="0033CC"/>
                </a:solidFill>
              </a:rPr>
              <a:t>facilitate</a:t>
            </a:r>
            <a:r>
              <a:rPr lang="en-US" sz="1600" dirty="0"/>
              <a:t> the project and </a:t>
            </a:r>
            <a:r>
              <a:rPr lang="en-US" sz="1600" dirty="0">
                <a:solidFill>
                  <a:srgbClr val="0033CC"/>
                </a:solidFill>
              </a:rPr>
              <a:t>the participants to make the change.</a:t>
            </a:r>
          </a:p>
        </p:txBody>
      </p:sp>
    </p:spTree>
    <p:extLst>
      <p:ext uri="{BB962C8B-B14F-4D97-AF65-F5344CB8AC3E}">
        <p14:creationId xmlns:p14="http://schemas.microsoft.com/office/powerpoint/2010/main" val="39892535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764704"/>
            <a:ext cx="43204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5807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42" y="0"/>
            <a:ext cx="9312019" cy="698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81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052736"/>
            <a:ext cx="6187342" cy="46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09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9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0696" y="1333499"/>
            <a:ext cx="6409520" cy="5364481"/>
          </a:xfrm>
        </p:spPr>
        <p:txBody>
          <a:bodyPr>
            <a:normAutofit/>
          </a:bodyPr>
          <a:lstStyle/>
          <a:p>
            <a:pPr>
              <a:buClr>
                <a:srgbClr val="CC0000"/>
              </a:buClr>
              <a:defRPr/>
            </a:pPr>
            <a:r>
              <a:rPr lang="en-GB" sz="1900" dirty="0">
                <a:latin typeface="+mj-lt"/>
              </a:rPr>
              <a:t>Introduction to gender equality and gender mainstreaming</a:t>
            </a:r>
          </a:p>
          <a:p>
            <a:pPr>
              <a:buClr>
                <a:srgbClr val="CC0000"/>
              </a:buClr>
              <a:defRPr/>
            </a:pPr>
            <a:r>
              <a:rPr lang="en-GB" sz="1900" dirty="0">
                <a:latin typeface="+mj-lt"/>
              </a:rPr>
              <a:t>Homework assignment</a:t>
            </a:r>
          </a:p>
          <a:p>
            <a:pPr lvl="1">
              <a:buClr>
                <a:srgbClr val="CC0000"/>
              </a:buClr>
              <a:defRPr/>
            </a:pPr>
            <a:r>
              <a:rPr lang="en-GB" sz="1400" dirty="0">
                <a:latin typeface="+mj-lt"/>
              </a:rPr>
              <a:t>Tool: Gender Observations</a:t>
            </a:r>
          </a:p>
          <a:p>
            <a:pPr>
              <a:buClr>
                <a:srgbClr val="CC0000"/>
              </a:buClr>
              <a:defRPr/>
            </a:pPr>
            <a:r>
              <a:rPr lang="en-GB" sz="1800" dirty="0">
                <a:latin typeface="+mj-lt"/>
              </a:rPr>
              <a:t>Interactive workshop</a:t>
            </a:r>
          </a:p>
          <a:p>
            <a:pPr lvl="1">
              <a:buClr>
                <a:srgbClr val="CC0000"/>
              </a:buClr>
              <a:defRPr/>
            </a:pPr>
            <a:r>
              <a:rPr lang="en-GB" sz="1400" dirty="0">
                <a:latin typeface="+mj-lt"/>
              </a:rPr>
              <a:t>Tool: Persona</a:t>
            </a:r>
          </a:p>
          <a:p>
            <a:pPr lvl="1">
              <a:buClr>
                <a:srgbClr val="CC0000"/>
              </a:buClr>
              <a:defRPr/>
            </a:pPr>
            <a:r>
              <a:rPr lang="en-GB" sz="1400" dirty="0">
                <a:latin typeface="+mj-lt"/>
              </a:rPr>
              <a:t>Tool: Critical Incident Technique</a:t>
            </a:r>
          </a:p>
          <a:p>
            <a:pPr lvl="1">
              <a:buClr>
                <a:srgbClr val="CC0000"/>
              </a:buClr>
              <a:defRPr/>
            </a:pPr>
            <a:r>
              <a:rPr lang="en-GB" sz="1400" dirty="0">
                <a:latin typeface="+mj-lt"/>
              </a:rPr>
              <a:t>Tool: Action Plan</a:t>
            </a:r>
          </a:p>
          <a:p>
            <a:pPr>
              <a:buClr>
                <a:srgbClr val="CC0000"/>
              </a:buClr>
              <a:defRPr/>
            </a:pPr>
            <a:r>
              <a:rPr lang="en-GB" sz="1800" dirty="0">
                <a:latin typeface="+mj-lt"/>
              </a:rPr>
              <a:t>WHAT are the challenges?</a:t>
            </a:r>
          </a:p>
          <a:p>
            <a:pPr lvl="0">
              <a:buClr>
                <a:srgbClr val="CC0000"/>
              </a:buClr>
              <a:defRPr/>
            </a:pPr>
            <a:r>
              <a:rPr lang="en-GB" sz="1800" dirty="0">
                <a:solidFill>
                  <a:prstClr val="black"/>
                </a:solidFill>
                <a:latin typeface="+mj-lt"/>
              </a:rPr>
              <a:t>WHAT do we want to achieve?</a:t>
            </a:r>
          </a:p>
          <a:p>
            <a:pPr lvl="0">
              <a:buClr>
                <a:srgbClr val="CC0000"/>
              </a:buClr>
              <a:defRPr/>
            </a:pPr>
            <a:r>
              <a:rPr lang="en-GB" sz="1800" dirty="0">
                <a:solidFill>
                  <a:prstClr val="black"/>
                </a:solidFill>
                <a:latin typeface="+mj-lt"/>
              </a:rPr>
              <a:t>How – concrete actions to achieve the goals</a:t>
            </a:r>
          </a:p>
          <a:p>
            <a:pPr>
              <a:buClr>
                <a:srgbClr val="CC0000"/>
              </a:buClr>
              <a:defRPr/>
            </a:pPr>
            <a:r>
              <a:rPr lang="en-GB" sz="1800" dirty="0">
                <a:latin typeface="+mj-lt"/>
              </a:rPr>
              <a:t>Presentation of the group work results</a:t>
            </a:r>
          </a:p>
          <a:p>
            <a:pPr lvl="1">
              <a:buClr>
                <a:srgbClr val="CC0000"/>
              </a:buClr>
              <a:defRPr/>
            </a:pPr>
            <a:r>
              <a:rPr lang="en-GB" sz="1400" dirty="0">
                <a:latin typeface="+mj-lt"/>
              </a:rPr>
              <a:t>Sharing ideas, knowledge, experiences, plans</a:t>
            </a:r>
          </a:p>
          <a:p>
            <a:pPr lvl="1">
              <a:buClr>
                <a:srgbClr val="CC0000"/>
              </a:buClr>
              <a:defRPr/>
            </a:pPr>
            <a:r>
              <a:rPr lang="en-GB" sz="1400" dirty="0">
                <a:latin typeface="+mj-lt"/>
              </a:rPr>
              <a:t>Reflections</a:t>
            </a:r>
          </a:p>
          <a:p>
            <a:pPr>
              <a:buClr>
                <a:srgbClr val="CC0000"/>
              </a:buClr>
              <a:defRPr/>
            </a:pPr>
            <a:r>
              <a:rPr lang="en-GB" sz="1800" dirty="0">
                <a:latin typeface="+mj-lt"/>
              </a:rPr>
              <a:t>Homework assignments</a:t>
            </a:r>
          </a:p>
          <a:p>
            <a:pPr lvl="1">
              <a:buClr>
                <a:srgbClr val="CC0000"/>
              </a:buClr>
              <a:defRPr/>
            </a:pPr>
            <a:r>
              <a:rPr lang="en-GB" sz="1400" dirty="0">
                <a:latin typeface="+mj-lt"/>
              </a:rPr>
              <a:t>Next step</a:t>
            </a:r>
          </a:p>
          <a:p>
            <a:pPr lvl="0">
              <a:buClr>
                <a:srgbClr val="CC0000"/>
              </a:buClr>
              <a:defRPr/>
            </a:pPr>
            <a:r>
              <a:rPr lang="en-GB" sz="1800" dirty="0">
                <a:solidFill>
                  <a:prstClr val="black"/>
                </a:solidFill>
                <a:latin typeface="+mj-lt"/>
              </a:rPr>
              <a:t>Follow up</a:t>
            </a:r>
          </a:p>
          <a:p>
            <a:pPr lvl="1">
              <a:buClr>
                <a:srgbClr val="CC0000"/>
              </a:buClr>
              <a:defRPr/>
            </a:pPr>
            <a:endParaRPr lang="en-GB" sz="1400" dirty="0"/>
          </a:p>
        </p:txBody>
      </p:sp>
      <p:sp>
        <p:nvSpPr>
          <p:cNvPr id="6" name="Innan presentation"/>
          <p:cNvSpPr>
            <a:spLocks noGrp="1"/>
          </p:cNvSpPr>
          <p:nvPr>
            <p:ph type="title"/>
          </p:nvPr>
        </p:nvSpPr>
        <p:spPr>
          <a:xfrm>
            <a:off x="975360" y="298921"/>
            <a:ext cx="10370820" cy="60785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sv-SE" sz="2400" dirty="0" err="1">
                <a:solidFill>
                  <a:srgbClr val="C00000"/>
                </a:solidFill>
              </a:rPr>
              <a:t>Interactive</a:t>
            </a:r>
            <a:r>
              <a:rPr lang="sv-SE" sz="2400" dirty="0">
                <a:solidFill>
                  <a:srgbClr val="C00000"/>
                </a:solidFill>
              </a:rPr>
              <a:t> workshop</a:t>
            </a:r>
            <a:endParaRPr sz="24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30" y="0"/>
            <a:ext cx="2987170" cy="33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7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785"/>
            <a:ext cx="10462260" cy="594995"/>
          </a:xfrm>
        </p:spPr>
        <p:txBody>
          <a:bodyPr/>
          <a:lstStyle/>
          <a:p>
            <a:pPr algn="ctr"/>
            <a:r>
              <a:rPr lang="sv-SE" sz="2400" dirty="0">
                <a:solidFill>
                  <a:srgbClr val="C00000"/>
                </a:solidFill>
              </a:rPr>
              <a:t>Gender observations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484"/>
            <a:ext cx="7399020" cy="40128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800" dirty="0">
                <a:latin typeface="+mj-lt"/>
              </a:rPr>
              <a:t>Make an observation within the innovation system that you are studying</a:t>
            </a:r>
          </a:p>
          <a:p>
            <a:pPr lvl="1">
              <a:buFontTx/>
              <a:buChar char="-"/>
            </a:pPr>
            <a:r>
              <a:rPr lang="en-US" sz="1400" dirty="0">
                <a:latin typeface="+mj-lt"/>
              </a:rPr>
              <a:t>Office</a:t>
            </a:r>
          </a:p>
          <a:p>
            <a:pPr lvl="1">
              <a:buFontTx/>
              <a:buChar char="-"/>
            </a:pPr>
            <a:r>
              <a:rPr lang="en-US" sz="1400" dirty="0">
                <a:latin typeface="+mj-lt"/>
              </a:rPr>
              <a:t>Meetings</a:t>
            </a:r>
          </a:p>
          <a:p>
            <a:pPr lvl="1">
              <a:buFontTx/>
              <a:buChar char="-"/>
            </a:pPr>
            <a:r>
              <a:rPr lang="en-US" sz="1400" dirty="0">
                <a:latin typeface="+mj-lt"/>
              </a:rPr>
              <a:t>Other activities</a:t>
            </a:r>
          </a:p>
          <a:p>
            <a:pPr>
              <a:buFontTx/>
              <a:buChar char="-"/>
            </a:pPr>
            <a:r>
              <a:rPr lang="en-US" sz="1800" dirty="0">
                <a:latin typeface="+mj-lt"/>
              </a:rPr>
              <a:t>Or just listening and observing how people act and react at lunch, coffee break</a:t>
            </a:r>
          </a:p>
          <a:p>
            <a:pPr>
              <a:buFontTx/>
              <a:buChar char="-"/>
            </a:pPr>
            <a:r>
              <a:rPr lang="en-US" sz="1800" dirty="0">
                <a:latin typeface="+mj-lt"/>
              </a:rPr>
              <a:t>Write down the questions/aspects and make notes</a:t>
            </a:r>
          </a:p>
          <a:p>
            <a:pPr>
              <a:buFontTx/>
              <a:buChar char="-"/>
            </a:pPr>
            <a:r>
              <a:rPr lang="en-US" sz="1800" dirty="0">
                <a:latin typeface="+mj-lt"/>
              </a:rPr>
              <a:t>Important aspects to observe, see instructions</a:t>
            </a:r>
            <a:endParaRPr lang="sv-SE" sz="18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30" y="0"/>
            <a:ext cx="2987170" cy="33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6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Innan presentation"/>
          <p:cNvSpPr>
            <a:spLocks noGrp="1"/>
          </p:cNvSpPr>
          <p:nvPr>
            <p:ph type="title"/>
          </p:nvPr>
        </p:nvSpPr>
        <p:spPr>
          <a:xfrm>
            <a:off x="998220" y="281940"/>
            <a:ext cx="10287000" cy="6248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sv-SE" sz="2400" dirty="0" err="1">
                <a:solidFill>
                  <a:srgbClr val="C00000"/>
                </a:solidFill>
              </a:rPr>
              <a:t>Critical</a:t>
            </a:r>
            <a:r>
              <a:rPr lang="sv-SE" sz="2400" dirty="0">
                <a:solidFill>
                  <a:srgbClr val="C00000"/>
                </a:solidFill>
              </a:rPr>
              <a:t> Incident </a:t>
            </a:r>
            <a:r>
              <a:rPr lang="sv-SE" sz="2400" dirty="0" err="1">
                <a:solidFill>
                  <a:srgbClr val="C00000"/>
                </a:solidFill>
              </a:rPr>
              <a:t>Technique</a:t>
            </a:r>
            <a:r>
              <a:rPr lang="sv-SE" sz="2400" dirty="0">
                <a:solidFill>
                  <a:srgbClr val="C00000"/>
                </a:solidFill>
              </a:rPr>
              <a:t> -  </a:t>
            </a:r>
            <a:r>
              <a:rPr lang="sv-SE" sz="2400" dirty="0" err="1">
                <a:solidFill>
                  <a:srgbClr val="C00000"/>
                </a:solidFill>
              </a:rPr>
              <a:t>Examples</a:t>
            </a:r>
            <a:endParaRPr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240572"/>
            <a:ext cx="3694065" cy="492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1240572"/>
            <a:ext cx="3694065" cy="492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7111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ubrik 4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648335"/>
          </a:xfrm>
        </p:spPr>
        <p:txBody>
          <a:bodyPr>
            <a:normAutofit/>
          </a:bodyPr>
          <a:lstStyle/>
          <a:p>
            <a:r>
              <a:rPr lang="sv-SE" altLang="sv-SE" sz="2400" dirty="0">
                <a:latin typeface="+mn-lt"/>
              </a:rPr>
              <a:t>					</a:t>
            </a:r>
            <a:r>
              <a:rPr lang="sv-SE" altLang="sv-SE" sz="2400" dirty="0" err="1">
                <a:solidFill>
                  <a:srgbClr val="C00000"/>
                </a:solidFill>
              </a:rPr>
              <a:t>Who</a:t>
            </a:r>
            <a:r>
              <a:rPr lang="sv-SE" altLang="sv-SE" sz="2400" dirty="0">
                <a:solidFill>
                  <a:srgbClr val="C00000"/>
                </a:solidFill>
              </a:rPr>
              <a:t> </a:t>
            </a:r>
            <a:r>
              <a:rPr lang="sv-SE" altLang="sv-SE" sz="2400" dirty="0" err="1">
                <a:solidFill>
                  <a:srgbClr val="C00000"/>
                </a:solidFill>
              </a:rPr>
              <a:t>am</a:t>
            </a:r>
            <a:r>
              <a:rPr lang="sv-SE" altLang="sv-SE" sz="2400" dirty="0">
                <a:solidFill>
                  <a:srgbClr val="C00000"/>
                </a:solidFill>
              </a:rPr>
              <a:t> I</a:t>
            </a:r>
            <a:endParaRPr lang="sv-SE" altLang="sv-SE" sz="2400" b="1" dirty="0">
              <a:solidFill>
                <a:srgbClr val="C00000"/>
              </a:solidFill>
            </a:endParaRPr>
          </a:p>
        </p:txBody>
      </p:sp>
      <p:sp>
        <p:nvSpPr>
          <p:cNvPr id="26627" name="Platshållare för innehåll 5"/>
          <p:cNvSpPr>
            <a:spLocks noGrp="1"/>
          </p:cNvSpPr>
          <p:nvPr>
            <p:ph idx="1"/>
          </p:nvPr>
        </p:nvSpPr>
        <p:spPr>
          <a:xfrm>
            <a:off x="6023993" y="1847764"/>
            <a:ext cx="4197921" cy="34505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sv-SE" altLang="sv-SE" sz="2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sv-SE" altLang="sv-SE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v-SE" altLang="sv-SE" sz="2000" dirty="0">
                <a:latin typeface="+mj-lt"/>
              </a:rPr>
              <a:t>Paula Wennberg</a:t>
            </a:r>
            <a:endParaRPr lang="sv-SE" altLang="sv-SE" sz="12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v-SE" altLang="sv-SE" sz="1000" dirty="0">
                <a:latin typeface="+mj-lt"/>
                <a:hlinkClick r:id="rId3"/>
              </a:rPr>
              <a:t>paula.wennberg@gmail.com</a:t>
            </a:r>
            <a:endParaRPr lang="sv-SE" altLang="sv-SE" sz="1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sv-SE" altLang="sv-SE" sz="1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sv-SE" altLang="sv-SE" sz="1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sv-SE" altLang="sv-SE" sz="1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sv-SE" altLang="sv-SE" sz="1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v-SE" altLang="sv-SE" sz="1000" dirty="0" err="1">
                <a:latin typeface="+mj-lt"/>
              </a:rPr>
              <a:t>Founder</a:t>
            </a:r>
            <a:r>
              <a:rPr lang="sv-SE" altLang="sv-SE" sz="1000" dirty="0">
                <a:latin typeface="+mj-lt"/>
              </a:rPr>
              <a:t> </a:t>
            </a:r>
            <a:r>
              <a:rPr lang="sv-SE" altLang="sv-SE" sz="1000" dirty="0" err="1">
                <a:latin typeface="+mj-lt"/>
              </a:rPr>
              <a:t>of</a:t>
            </a:r>
            <a:r>
              <a:rPr lang="sv-SE" altLang="sv-SE" sz="1000" dirty="0">
                <a:latin typeface="+mj-lt"/>
              </a:rPr>
              <a:t> Gender Contact Point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v-SE" altLang="sv-SE" sz="1000" dirty="0" err="1">
                <a:latin typeface="+mj-lt"/>
              </a:rPr>
              <a:t>Member</a:t>
            </a:r>
            <a:r>
              <a:rPr lang="sv-SE" altLang="sv-SE" sz="1000" dirty="0">
                <a:latin typeface="+mj-lt"/>
              </a:rPr>
              <a:t> </a:t>
            </a:r>
            <a:r>
              <a:rPr lang="sv-SE" altLang="sv-SE" sz="1000" dirty="0" err="1">
                <a:latin typeface="+mj-lt"/>
              </a:rPr>
              <a:t>of</a:t>
            </a:r>
            <a:r>
              <a:rPr lang="sv-SE" altLang="sv-SE" sz="1000" dirty="0">
                <a:latin typeface="+mj-lt"/>
              </a:rPr>
              <a:t> </a:t>
            </a:r>
            <a:r>
              <a:rPr lang="sv-SE" altLang="sv-SE" sz="1000" dirty="0" err="1">
                <a:latin typeface="+mj-lt"/>
              </a:rPr>
              <a:t>Winnet</a:t>
            </a:r>
            <a:r>
              <a:rPr lang="sv-SE" altLang="sv-SE" sz="1000" dirty="0">
                <a:latin typeface="+mj-lt"/>
              </a:rPr>
              <a:t> Centre </a:t>
            </a:r>
            <a:r>
              <a:rPr lang="sv-SE" altLang="sv-SE" sz="1000" dirty="0" err="1">
                <a:latin typeface="+mj-lt"/>
              </a:rPr>
              <a:t>of</a:t>
            </a:r>
            <a:r>
              <a:rPr lang="sv-SE" altLang="sv-SE" sz="1000" dirty="0">
                <a:latin typeface="+mj-lt"/>
              </a:rPr>
              <a:t> </a:t>
            </a:r>
            <a:r>
              <a:rPr lang="sv-SE" altLang="sv-SE" sz="1000" dirty="0" err="1">
                <a:latin typeface="+mj-lt"/>
              </a:rPr>
              <a:t>Excellence</a:t>
            </a:r>
            <a:endParaRPr lang="sv-SE" altLang="sv-SE" sz="1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00" dirty="0">
              <a:solidFill>
                <a:srgbClr val="00206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000" dirty="0">
                <a:solidFill>
                  <a:srgbClr val="002060"/>
                </a:solidFill>
                <a:latin typeface="+mj-lt"/>
              </a:rPr>
              <a:t>Founder of the Gender Contact Point platform that supports gender mainstreaming processes in academia, industry and surrounding society. She has a long background of managing projects in gender equality, inclusive growth and innovation in Sweden and internationally, with a particular focus on innovation in ICT industry.</a:t>
            </a:r>
            <a:endParaRPr lang="en-US" altLang="sv-SE" sz="1000" dirty="0">
              <a:solidFill>
                <a:srgbClr val="00206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sv-SE" altLang="sv-SE" sz="1000" dirty="0"/>
          </a:p>
        </p:txBody>
      </p:sp>
      <p:pic>
        <p:nvPicPr>
          <p:cNvPr id="29702" name="Picture 6" descr="H:\dokument\public\EARMA\EARMA Luleå 2016\GENTOOLS nr 99\EARMA AC GENTOOLS nr 99 Paula Wenn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67" y="1916832"/>
            <a:ext cx="245640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Innan presentation"/>
          <p:cNvSpPr>
            <a:spLocks noGrp="1"/>
          </p:cNvSpPr>
          <p:nvPr>
            <p:ph type="title"/>
          </p:nvPr>
        </p:nvSpPr>
        <p:spPr>
          <a:xfrm>
            <a:off x="838200" y="289561"/>
            <a:ext cx="105156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sv-SE" sz="2400" dirty="0" err="1">
                <a:solidFill>
                  <a:srgbClr val="C00000"/>
                </a:solidFill>
              </a:rPr>
              <a:t>Homework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sz="2400" dirty="0" err="1">
                <a:solidFill>
                  <a:srgbClr val="C00000"/>
                </a:solidFill>
              </a:rPr>
              <a:t>assignment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311" name="Byt bild på persona. Där ni valt en man sätt en kvinna och vice versa.…"/>
          <p:cNvSpPr/>
          <p:nvPr/>
        </p:nvSpPr>
        <p:spPr>
          <a:xfrm>
            <a:off x="1247775" y="2052270"/>
            <a:ext cx="6934200" cy="1569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644717" lvl="1" indent="-187517">
              <a:spcBef>
                <a:spcPts val="2039"/>
              </a:spcBef>
              <a:buSzPct val="100000"/>
              <a:buChar char="•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sv-SE" sz="1600" dirty="0" err="1"/>
              <a:t>Homework</a:t>
            </a:r>
            <a:r>
              <a:rPr lang="sv-SE" sz="1600" dirty="0"/>
              <a:t> ”Action plan”</a:t>
            </a:r>
          </a:p>
          <a:p>
            <a:pPr marL="644717" lvl="1" indent="-187517">
              <a:spcBef>
                <a:spcPts val="2039"/>
              </a:spcBef>
              <a:buSzPct val="100000"/>
              <a:buChar char="•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sv-SE" sz="1600" dirty="0" err="1"/>
              <a:t>Create</a:t>
            </a:r>
            <a:r>
              <a:rPr lang="sv-SE" sz="1600" dirty="0"/>
              <a:t> an action plan </a:t>
            </a:r>
            <a:r>
              <a:rPr lang="sv-SE" sz="1600" dirty="0" err="1"/>
              <a:t>related</a:t>
            </a:r>
            <a:r>
              <a:rPr lang="sv-SE" sz="1600" dirty="0"/>
              <a:t> to </a:t>
            </a:r>
            <a:r>
              <a:rPr lang="sv-SE" sz="1600" dirty="0" err="1"/>
              <a:t>your</a:t>
            </a:r>
            <a:r>
              <a:rPr lang="sv-SE" sz="1600" dirty="0"/>
              <a:t> service/</a:t>
            </a:r>
            <a:r>
              <a:rPr lang="sv-SE" sz="1600" dirty="0" err="1"/>
              <a:t>product</a:t>
            </a:r>
            <a:r>
              <a:rPr lang="sv-SE" sz="1600" dirty="0"/>
              <a:t> </a:t>
            </a:r>
            <a:r>
              <a:rPr lang="sv-SE" sz="1600" dirty="0" err="1"/>
              <a:t>development</a:t>
            </a:r>
            <a:r>
              <a:rPr lang="sv-SE" sz="1600" dirty="0"/>
              <a:t> or </a:t>
            </a:r>
            <a:r>
              <a:rPr lang="sv-SE" sz="1600" dirty="0" err="1"/>
              <a:t>related</a:t>
            </a:r>
            <a:r>
              <a:rPr lang="sv-SE" sz="1600" dirty="0"/>
              <a:t> to gender </a:t>
            </a:r>
            <a:r>
              <a:rPr lang="sv-SE" sz="1600" dirty="0" err="1"/>
              <a:t>equality</a:t>
            </a:r>
            <a:r>
              <a:rPr lang="sv-SE" sz="1600" dirty="0"/>
              <a:t> </a:t>
            </a:r>
            <a:r>
              <a:rPr lang="sv-SE" sz="1600" dirty="0" err="1"/>
              <a:t>work</a:t>
            </a:r>
            <a:r>
              <a:rPr lang="sv-SE" sz="1600" dirty="0"/>
              <a:t> (</a:t>
            </a:r>
            <a:r>
              <a:rPr lang="sv-SE" sz="1600" dirty="0" err="1"/>
              <a:t>entrepreneurs</a:t>
            </a:r>
            <a:r>
              <a:rPr lang="sv-SE" sz="1600" dirty="0"/>
              <a:t>)</a:t>
            </a:r>
          </a:p>
          <a:p>
            <a:pPr marL="644717" lvl="1" indent="-187517">
              <a:spcBef>
                <a:spcPts val="2039"/>
              </a:spcBef>
              <a:buSzPct val="100000"/>
              <a:buChar char="•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r>
              <a:rPr lang="sv-SE" sz="1600" dirty="0" err="1"/>
              <a:t>Your</a:t>
            </a:r>
            <a:r>
              <a:rPr lang="sv-SE" sz="1600" dirty="0"/>
              <a:t> plan to </a:t>
            </a:r>
            <a:r>
              <a:rPr lang="sv-SE" sz="1600" dirty="0" err="1"/>
              <a:t>overcome</a:t>
            </a:r>
            <a:r>
              <a:rPr lang="sv-SE" sz="1600" dirty="0"/>
              <a:t> the </a:t>
            </a:r>
            <a:r>
              <a:rPr lang="sv-SE" sz="1600" dirty="0" err="1"/>
              <a:t>challenges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</a:t>
            </a:r>
            <a:r>
              <a:rPr lang="sv-SE" sz="1600" dirty="0" err="1"/>
              <a:t>concrete</a:t>
            </a:r>
            <a:r>
              <a:rPr lang="sv-SE" sz="1600" dirty="0"/>
              <a:t> actions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30" y="0"/>
            <a:ext cx="2987170" cy="33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28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785"/>
            <a:ext cx="10515600" cy="625475"/>
          </a:xfrm>
        </p:spPr>
        <p:txBody>
          <a:bodyPr>
            <a:normAutofit/>
          </a:bodyPr>
          <a:lstStyle/>
          <a:p>
            <a:pPr algn="ctr"/>
            <a:r>
              <a:rPr lang="sv-SE" sz="2400" dirty="0" err="1">
                <a:solidFill>
                  <a:srgbClr val="C00000"/>
                </a:solidFill>
              </a:rPr>
              <a:t>Follow-up</a:t>
            </a:r>
            <a:r>
              <a:rPr lang="sv-SE" sz="2400" dirty="0">
                <a:solidFill>
                  <a:srgbClr val="C00000"/>
                </a:solidFill>
              </a:rPr>
              <a:t>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Entrepreneurs</a:t>
            </a: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How to take my business to the next level?</a:t>
            </a:r>
          </a:p>
          <a:p>
            <a:r>
              <a:rPr lang="en-US" sz="1800" dirty="0">
                <a:latin typeface="+mj-lt"/>
              </a:rPr>
              <a:t>Homework to be presented: 1-2 concrete actions (in the short term).</a:t>
            </a:r>
          </a:p>
          <a:p>
            <a:r>
              <a:rPr lang="en-US" sz="1800" dirty="0">
                <a:latin typeface="+mj-lt"/>
              </a:rPr>
              <a:t>How can my business plan be improved through gender equality?</a:t>
            </a:r>
          </a:p>
          <a:p>
            <a:r>
              <a:rPr lang="en-US" sz="1800" dirty="0">
                <a:latin typeface="+mj-lt"/>
              </a:rPr>
              <a:t>Homework to be presented: 1-2 examples</a:t>
            </a:r>
          </a:p>
          <a:p>
            <a:endParaRPr lang="sv-SE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30" y="0"/>
            <a:ext cx="2987170" cy="33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1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Vem är jag?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7656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sv-SE" sz="2400" dirty="0" err="1">
                <a:solidFill>
                  <a:srgbClr val="C00000"/>
                </a:solidFill>
              </a:rPr>
              <a:t>Quadruple</a:t>
            </a:r>
            <a:r>
              <a:rPr lang="sv-SE" sz="2400" dirty="0">
                <a:solidFill>
                  <a:srgbClr val="C00000"/>
                </a:solidFill>
              </a:rPr>
              <a:t> Helix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 bwMode="auto">
          <a:xfrm>
            <a:off x="1991544" y="1628801"/>
            <a:ext cx="8229600" cy="2676500"/>
          </a:xfrm>
          <a:prstGeom prst="rect">
            <a:avLst/>
          </a:prstGeom>
          <a:noFill/>
          <a:ln w="25400"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 b="1">
                <a:solidFill>
                  <a:srgbClr val="003399"/>
                </a:solidFill>
                <a:latin typeface="+mn-lt"/>
              </a:defRPr>
            </a:lvl2pPr>
            <a:lvl3pPr marL="723900" indent="0" algn="l" rtl="0" fontAlgn="base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3pPr>
            <a:lvl4pPr marL="990600" indent="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4pPr>
            <a:lvl5pPr marL="1257300" indent="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11779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16351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20923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25495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0668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+mj-lt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+mj-lt"/>
              </a:rPr>
              <a:t>Academia, industry, public </a:t>
            </a:r>
            <a:r>
              <a:rPr lang="en-US" sz="1800" b="0" dirty="0" err="1">
                <a:solidFill>
                  <a:prstClr val="black"/>
                </a:solidFill>
                <a:latin typeface="+mj-lt"/>
              </a:rPr>
              <a:t>organisations</a:t>
            </a:r>
            <a:r>
              <a:rPr lang="en-US" sz="1800" b="0" dirty="0">
                <a:solidFill>
                  <a:prstClr val="black"/>
                </a:solidFill>
                <a:latin typeface="+mj-lt"/>
              </a:rPr>
              <a:t>, civil society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dirty="0">
              <a:solidFill>
                <a:prstClr val="black"/>
              </a:solidFill>
              <a:latin typeface="+mj-lt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+mj-lt"/>
              </a:rPr>
              <a:t>Government, industry, academia and civil participants work together to co-create the future and drive structural changes far beyond the scope of what any one organization or person could do alone.</a:t>
            </a:r>
            <a:r>
              <a:rPr lang="en-US" sz="1600" b="0" dirty="0">
                <a:solidFill>
                  <a:prstClr val="black"/>
                </a:solidFill>
                <a:latin typeface="+mj-lt"/>
              </a:rPr>
              <a:t>	</a:t>
            </a:r>
            <a:r>
              <a:rPr lang="en-US" sz="1200" b="0" dirty="0">
                <a:solidFill>
                  <a:prstClr val="black"/>
                </a:solidFill>
                <a:latin typeface="+mj-lt"/>
              </a:rPr>
              <a:t>					</a:t>
            </a:r>
          </a:p>
          <a:p>
            <a:pPr lvl="1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prstClr val="black"/>
                </a:solidFill>
                <a:latin typeface="+mj-lt"/>
              </a:rPr>
              <a:t>							(European Commission, Digital Agenda for Europe, Open Innovation)</a:t>
            </a:r>
          </a:p>
        </p:txBody>
      </p:sp>
    </p:spTree>
    <p:extLst>
      <p:ext uri="{BB962C8B-B14F-4D97-AF65-F5344CB8AC3E}">
        <p14:creationId xmlns:p14="http://schemas.microsoft.com/office/powerpoint/2010/main" val="87315634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Vem är jag?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7656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sv-SE" sz="2400" dirty="0" err="1">
              <a:solidFill>
                <a:srgbClr val="C00000"/>
              </a:solidFill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 bwMode="auto">
          <a:xfrm>
            <a:off x="4429124" y="1628801"/>
            <a:ext cx="5792019" cy="2676500"/>
          </a:xfrm>
          <a:prstGeom prst="rect">
            <a:avLst/>
          </a:prstGeom>
          <a:noFill/>
          <a:ln w="25400"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 b="1">
                <a:solidFill>
                  <a:srgbClr val="003399"/>
                </a:solidFill>
                <a:latin typeface="+mn-lt"/>
              </a:defRPr>
            </a:lvl2pPr>
            <a:lvl3pPr marL="723900" indent="0" algn="l" rtl="0" fontAlgn="base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3pPr>
            <a:lvl4pPr marL="990600" indent="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4pPr>
            <a:lvl5pPr marL="1257300" indent="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11779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16351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20923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25495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066800" lvl="2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+mj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242991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916" y="1554452"/>
            <a:ext cx="96883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Door to gender research and research with a gender perspective at Luleå University of Technology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Supports gender mainstreaming processes of academia, industry and public sector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Offers collaboration, knowledge development and knowledge sharing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Universities, companies, public authorities, NGOs, other actors and </a:t>
            </a:r>
            <a:r>
              <a:rPr lang="en-US" sz="1200" kern="0" dirty="0" err="1">
                <a:solidFill>
                  <a:srgbClr val="000000"/>
                </a:solidFill>
                <a:latin typeface="+mj-lt"/>
              </a:rPr>
              <a:t>organisations</a:t>
            </a:r>
            <a:r>
              <a:rPr lang="en-US" sz="1200" kern="0" dirty="0">
                <a:solidFill>
                  <a:srgbClr val="000000"/>
                </a:solidFill>
                <a:latin typeface="+mj-lt"/>
              </a:rPr>
              <a:t> in Sweden and internationally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Researchers from diverse disciplines, faculties and departments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University academic management and support systems (Human Resource, Grants Office, Innovation Office, Procurement Office, LTU Business </a:t>
            </a:r>
            <a:r>
              <a:rPr lang="en-US" sz="1200" kern="0" dirty="0" err="1">
                <a:solidFill>
                  <a:srgbClr val="000000"/>
                </a:solidFill>
                <a:latin typeface="+mj-lt"/>
              </a:rPr>
              <a:t>etc</a:t>
            </a:r>
            <a:r>
              <a:rPr lang="en-US" sz="12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Tailored tools and methods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dirty="0">
                <a:latin typeface="+mj-lt"/>
              </a:rPr>
              <a:t>Annual Gender Contac Point Day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dirty="0">
                <a:latin typeface="+mj-lt"/>
              </a:rPr>
              <a:t>Brings together researchers, companies, policymakers, funding bodies </a:t>
            </a:r>
            <a:r>
              <a:rPr lang="en-US" sz="1200" dirty="0" err="1">
                <a:latin typeface="+mj-lt"/>
              </a:rPr>
              <a:t>etc</a:t>
            </a:r>
            <a:endParaRPr lang="en-US" sz="1200" dirty="0">
              <a:latin typeface="+mj-lt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dirty="0">
                <a:latin typeface="+mj-lt"/>
              </a:rPr>
              <a:t>Knowledge sharing, networking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dirty="0">
                <a:latin typeface="+mj-lt"/>
              </a:rPr>
              <a:t>Makes the research results available and easier to access to audiences beyond our own community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dirty="0">
                <a:latin typeface="+mj-lt"/>
              </a:rPr>
              <a:t>Assets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dirty="0">
                <a:latin typeface="+mj-lt"/>
              </a:rPr>
              <a:t>Gender research and gender-mainstreaming expertise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dirty="0">
                <a:latin typeface="+mj-lt"/>
              </a:rPr>
              <a:t>Methods, tools, handbooks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dirty="0">
                <a:latin typeface="+mj-lt"/>
              </a:rPr>
              <a:t>Network of researchers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dirty="0">
                <a:latin typeface="+mj-lt"/>
              </a:rPr>
              <a:t>Partner network</a:t>
            </a:r>
          </a:p>
          <a:p>
            <a:endParaRPr lang="sv-S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33966" y="258112"/>
            <a:ext cx="1030224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858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858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858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858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</a:rPr>
              <a:t>Gender Contact Point</a:t>
            </a:r>
          </a:p>
          <a:p>
            <a:pPr algn="ctr"/>
            <a:endParaRPr lang="en-US" sz="1200" dirty="0">
              <a:hlinkClick r:id="rId2"/>
            </a:endParaRPr>
          </a:p>
          <a:p>
            <a:pPr algn="ctr"/>
            <a:r>
              <a:rPr lang="en-US" sz="1200" dirty="0">
                <a:hlinkClick r:id="rId2"/>
              </a:rPr>
              <a:t>https://www.ltu.se/centres/cdt/Gender-Contact-Point</a:t>
            </a:r>
            <a:endParaRPr lang="en-US" sz="1200" kern="0" dirty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001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252636"/>
            <a:ext cx="10210800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sv-SE" altLang="sv-SE" sz="2400" dirty="0">
                <a:solidFill>
                  <a:srgbClr val="C00000"/>
                </a:solidFill>
                <a:cs typeface="Times" panose="02020603050405020304" pitchFamily="18" charset="0"/>
              </a:rPr>
              <a:t>Gender </a:t>
            </a:r>
            <a:r>
              <a:rPr lang="sv-SE" altLang="sv-SE" sz="2400" dirty="0" err="1">
                <a:solidFill>
                  <a:srgbClr val="C00000"/>
                </a:solidFill>
                <a:cs typeface="Times" panose="02020603050405020304" pitchFamily="18" charset="0"/>
              </a:rPr>
              <a:t>mainstreaming</a:t>
            </a:r>
            <a:r>
              <a:rPr lang="sv-SE" altLang="sv-SE" sz="2400" dirty="0">
                <a:solidFill>
                  <a:srgbClr val="C00000"/>
                </a:solidFill>
                <a:cs typeface="Times" panose="02020603050405020304" pitchFamily="18" charset="0"/>
              </a:rPr>
              <a:t> in </a:t>
            </a:r>
            <a:r>
              <a:rPr lang="sv-SE" altLang="sv-SE" sz="2400" dirty="0" err="1">
                <a:solidFill>
                  <a:srgbClr val="C00000"/>
                </a:solidFill>
                <a:cs typeface="Times" panose="02020603050405020304" pitchFamily="18" charset="0"/>
              </a:rPr>
              <a:t>practice</a:t>
            </a:r>
            <a:endParaRPr lang="sv-SE" altLang="sv-SE" sz="2400" dirty="0">
              <a:solidFill>
                <a:srgbClr val="C00000"/>
              </a:solidFill>
              <a:cs typeface="Times" panose="0202060305040502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92880" y="1760220"/>
            <a:ext cx="5271472" cy="32613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sv-SE" altLang="sv-SE" sz="1800" dirty="0" err="1">
                <a:latin typeface="+mj-lt"/>
              </a:rPr>
              <a:t>Goals</a:t>
            </a:r>
            <a:endParaRPr lang="sv-SE" altLang="sv-SE" sz="1800" dirty="0">
              <a:latin typeface="+mj-lt"/>
            </a:endParaRPr>
          </a:p>
          <a:p>
            <a:pPr lvl="1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400" dirty="0">
                <a:latin typeface="+mj-lt"/>
              </a:rPr>
              <a:t>Gender </a:t>
            </a:r>
            <a:r>
              <a:rPr lang="sv-SE" altLang="sv-SE" sz="1400" dirty="0" err="1">
                <a:latin typeface="+mj-lt"/>
              </a:rPr>
              <a:t>equality</a:t>
            </a:r>
            <a:endParaRPr lang="sv-SE" altLang="sv-SE" sz="1400" dirty="0">
              <a:latin typeface="+mj-lt"/>
            </a:endParaRPr>
          </a:p>
          <a:p>
            <a:pPr lvl="1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400" dirty="0" err="1">
                <a:latin typeface="+mj-lt"/>
              </a:rPr>
              <a:t>Create</a:t>
            </a:r>
            <a:r>
              <a:rPr lang="sv-SE" altLang="sv-SE" sz="1400" dirty="0">
                <a:latin typeface="+mj-lt"/>
              </a:rPr>
              <a:t> </a:t>
            </a:r>
            <a:r>
              <a:rPr lang="sv-SE" altLang="sv-SE" sz="1400" dirty="0" err="1">
                <a:latin typeface="+mj-lt"/>
              </a:rPr>
              <a:t>value</a:t>
            </a:r>
            <a:endParaRPr lang="sv-SE" altLang="sv-SE" sz="1400" dirty="0">
              <a:latin typeface="+mj-lt"/>
            </a:endParaRPr>
          </a:p>
          <a:p>
            <a:pPr lvl="1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400" dirty="0" err="1">
                <a:latin typeface="+mj-lt"/>
              </a:rPr>
              <a:t>Generate</a:t>
            </a:r>
            <a:r>
              <a:rPr lang="sv-SE" altLang="sv-SE" sz="1400" dirty="0">
                <a:latin typeface="+mj-lt"/>
              </a:rPr>
              <a:t> gender-</a:t>
            </a:r>
            <a:r>
              <a:rPr lang="sv-SE" altLang="sv-SE" sz="1400" dirty="0" err="1">
                <a:latin typeface="+mj-lt"/>
              </a:rPr>
              <a:t>awareness</a:t>
            </a:r>
            <a:endParaRPr lang="sv-SE" altLang="sv-SE" sz="2000" dirty="0">
              <a:solidFill>
                <a:srgbClr val="C0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sv-SE" altLang="sv-SE" sz="1800" dirty="0" err="1">
                <a:latin typeface="+mj-lt"/>
              </a:rPr>
              <a:t>Strategy</a:t>
            </a:r>
            <a:endParaRPr lang="sv-SE" altLang="sv-SE" sz="1800" dirty="0">
              <a:latin typeface="+mj-lt"/>
            </a:endParaRPr>
          </a:p>
          <a:p>
            <a:pPr lvl="1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400" dirty="0">
                <a:latin typeface="+mj-lt"/>
              </a:rPr>
              <a:t>Gender </a:t>
            </a:r>
            <a:r>
              <a:rPr lang="sv-SE" altLang="sv-SE" sz="1400" dirty="0" err="1">
                <a:latin typeface="+mj-lt"/>
              </a:rPr>
              <a:t>mainstreaming</a:t>
            </a:r>
            <a:endParaRPr lang="sv-SE" altLang="sv-SE" sz="2000" dirty="0">
              <a:latin typeface="+mj-lt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sv-SE" altLang="sv-SE" sz="1800" dirty="0">
                <a:latin typeface="+mj-lt"/>
              </a:rPr>
              <a:t>Process</a:t>
            </a:r>
          </a:p>
          <a:p>
            <a:pPr lvl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400" dirty="0" err="1">
                <a:latin typeface="+mj-lt"/>
              </a:rPr>
              <a:t>Monitoring</a:t>
            </a:r>
            <a:endParaRPr lang="sv-SE" altLang="sv-SE" sz="1400" dirty="0">
              <a:latin typeface="+mj-lt"/>
            </a:endParaRPr>
          </a:p>
          <a:p>
            <a:pPr lvl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400" dirty="0" err="1">
                <a:latin typeface="+mj-lt"/>
              </a:rPr>
              <a:t>Increase</a:t>
            </a:r>
            <a:r>
              <a:rPr lang="sv-SE" altLang="sv-SE" sz="1400" dirty="0">
                <a:latin typeface="+mj-lt"/>
              </a:rPr>
              <a:t> </a:t>
            </a:r>
            <a:r>
              <a:rPr lang="sv-SE" altLang="sv-SE" sz="1400" dirty="0" err="1">
                <a:latin typeface="+mj-lt"/>
              </a:rPr>
              <a:t>knowledge</a:t>
            </a:r>
            <a:endParaRPr lang="sv-SE" altLang="sv-SE" sz="1400" dirty="0">
              <a:latin typeface="+mj-lt"/>
            </a:endParaRPr>
          </a:p>
          <a:p>
            <a:pPr lvl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400" dirty="0">
                <a:latin typeface="+mj-lt"/>
              </a:rPr>
              <a:t>Tools and </a:t>
            </a:r>
            <a:r>
              <a:rPr lang="sv-SE" altLang="sv-SE" sz="1400" dirty="0" err="1">
                <a:latin typeface="+mj-lt"/>
              </a:rPr>
              <a:t>methods</a:t>
            </a:r>
            <a:endParaRPr lang="sv-SE" altLang="sv-SE" sz="1400" dirty="0">
              <a:latin typeface="+mj-lt"/>
            </a:endParaRPr>
          </a:p>
          <a:p>
            <a:pPr lvl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400" dirty="0" err="1">
                <a:latin typeface="+mj-lt"/>
              </a:rPr>
              <a:t>Follow-up</a:t>
            </a:r>
            <a:endParaRPr lang="sv-SE" altLang="sv-SE" sz="1400" dirty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sv-SE" altLang="sv-SE" sz="2000" dirty="0"/>
          </a:p>
        </p:txBody>
      </p:sp>
    </p:spTree>
    <p:extLst>
      <p:ext uri="{BB962C8B-B14F-4D97-AF65-F5344CB8AC3E}">
        <p14:creationId xmlns:p14="http://schemas.microsoft.com/office/powerpoint/2010/main" val="198649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2980" y="300648"/>
            <a:ext cx="10309860" cy="6213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sv-SE" altLang="sv-SE" sz="2400" dirty="0">
                <a:solidFill>
                  <a:srgbClr val="C00000"/>
                </a:solidFill>
                <a:cs typeface="Times" panose="02020603050405020304" pitchFamily="18" charset="0"/>
              </a:rPr>
              <a:t>Integration </a:t>
            </a:r>
            <a:r>
              <a:rPr lang="sv-SE" altLang="sv-SE" sz="2400" dirty="0" err="1">
                <a:solidFill>
                  <a:srgbClr val="C00000"/>
                </a:solidFill>
                <a:cs typeface="Times" panose="02020603050405020304" pitchFamily="18" charset="0"/>
              </a:rPr>
              <a:t>of</a:t>
            </a:r>
            <a:r>
              <a:rPr lang="sv-SE" altLang="sv-SE" sz="2400" dirty="0">
                <a:solidFill>
                  <a:srgbClr val="C00000"/>
                </a:solidFill>
                <a:cs typeface="Times" panose="02020603050405020304" pitchFamily="18" charset="0"/>
              </a:rPr>
              <a:t> gender and gender </a:t>
            </a:r>
            <a:r>
              <a:rPr lang="sv-SE" altLang="sv-SE" sz="2400" dirty="0" err="1">
                <a:solidFill>
                  <a:srgbClr val="C00000"/>
                </a:solidFill>
                <a:cs typeface="Times" panose="02020603050405020304" pitchFamily="18" charset="0"/>
              </a:rPr>
              <a:t>equality</a:t>
            </a:r>
            <a:endParaRPr lang="sv-SE" altLang="sv-SE" sz="2400" dirty="0">
              <a:solidFill>
                <a:srgbClr val="C00000"/>
              </a:solidFill>
              <a:cs typeface="Times" panose="0202060305040502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4720" y="1409700"/>
            <a:ext cx="6725736" cy="4179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800" dirty="0">
                <a:latin typeface="+mj-lt"/>
              </a:rPr>
              <a:t>Gender-</a:t>
            </a:r>
            <a:r>
              <a:rPr lang="sv-SE" altLang="sv-SE" sz="1800" dirty="0" err="1">
                <a:latin typeface="+mj-lt"/>
              </a:rPr>
              <a:t>balanced</a:t>
            </a:r>
            <a:r>
              <a:rPr lang="sv-SE" altLang="sv-SE" sz="1800" dirty="0">
                <a:latin typeface="+mj-lt"/>
              </a:rPr>
              <a:t> </a:t>
            </a:r>
            <a:r>
              <a:rPr lang="sv-SE" altLang="sv-SE" sz="1800" dirty="0" err="1">
                <a:latin typeface="+mj-lt"/>
              </a:rPr>
              <a:t>project</a:t>
            </a:r>
            <a:r>
              <a:rPr lang="sv-SE" altLang="sv-SE" sz="1800" dirty="0">
                <a:latin typeface="+mj-lt"/>
              </a:rPr>
              <a:t> teams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800" dirty="0">
                <a:latin typeface="+mj-lt"/>
              </a:rPr>
              <a:t>Gender-</a:t>
            </a:r>
            <a:r>
              <a:rPr lang="sv-SE" altLang="sv-SE" sz="1800" dirty="0" err="1">
                <a:latin typeface="+mj-lt"/>
              </a:rPr>
              <a:t>balance</a:t>
            </a:r>
            <a:r>
              <a:rPr lang="sv-SE" altLang="sv-SE" sz="1800" dirty="0">
                <a:latin typeface="+mj-lt"/>
              </a:rPr>
              <a:t> in management </a:t>
            </a:r>
            <a:r>
              <a:rPr lang="sv-SE" altLang="sv-SE" sz="1800" dirty="0" err="1">
                <a:latin typeface="+mj-lt"/>
              </a:rPr>
              <a:t>structures</a:t>
            </a:r>
            <a:endParaRPr lang="sv-SE" altLang="sv-SE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800" dirty="0">
                <a:latin typeface="+mj-lt"/>
              </a:rPr>
              <a:t>Gender dimension in the </a:t>
            </a:r>
            <a:r>
              <a:rPr lang="sv-SE" altLang="sv-SE" sz="1800" dirty="0" err="1">
                <a:latin typeface="+mj-lt"/>
              </a:rPr>
              <a:t>content</a:t>
            </a:r>
            <a:r>
              <a:rPr lang="sv-SE" altLang="sv-SE" sz="1800" dirty="0">
                <a:latin typeface="+mj-lt"/>
              </a:rPr>
              <a:t> </a:t>
            </a:r>
            <a:r>
              <a:rPr lang="sv-SE" altLang="sv-SE" sz="1800" dirty="0" err="1">
                <a:latin typeface="+mj-lt"/>
              </a:rPr>
              <a:t>of</a:t>
            </a:r>
            <a:r>
              <a:rPr lang="sv-SE" altLang="sv-SE" sz="1800" dirty="0">
                <a:latin typeface="+mj-lt"/>
              </a:rPr>
              <a:t> </a:t>
            </a:r>
            <a:r>
              <a:rPr lang="sv-SE" altLang="sv-SE" sz="1800" dirty="0" err="1">
                <a:latin typeface="+mj-lt"/>
              </a:rPr>
              <a:t>project</a:t>
            </a:r>
            <a:r>
              <a:rPr lang="sv-SE" altLang="sv-SE" sz="1800" dirty="0">
                <a:latin typeface="+mj-lt"/>
              </a:rPr>
              <a:t>, research and innovation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sv-SE" altLang="sv-SE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800" dirty="0">
                <a:latin typeface="+mj-lt"/>
              </a:rPr>
              <a:t>Decision-</a:t>
            </a:r>
            <a:r>
              <a:rPr lang="sv-SE" altLang="sv-SE" sz="1800" dirty="0" err="1">
                <a:latin typeface="+mj-lt"/>
              </a:rPr>
              <a:t>making</a:t>
            </a:r>
            <a:endParaRPr lang="sv-SE" altLang="sv-SE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800" dirty="0" err="1">
                <a:latin typeface="+mj-lt"/>
              </a:rPr>
              <a:t>Recruitment</a:t>
            </a:r>
            <a:endParaRPr lang="sv-SE" altLang="sv-SE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800" dirty="0" err="1">
                <a:latin typeface="+mj-lt"/>
              </a:rPr>
              <a:t>User</a:t>
            </a:r>
            <a:r>
              <a:rPr lang="sv-SE" altLang="sv-SE" sz="1800" dirty="0">
                <a:latin typeface="+mj-lt"/>
              </a:rPr>
              <a:t> participation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800" dirty="0">
                <a:latin typeface="+mj-lt"/>
              </a:rPr>
              <a:t>Communication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800" dirty="0">
                <a:latin typeface="+mj-lt"/>
              </a:rPr>
              <a:t>Dissemination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sv-SE" altLang="sv-SE" sz="1800" dirty="0" err="1">
                <a:latin typeface="+mj-lt"/>
              </a:rPr>
              <a:t>Sustainability</a:t>
            </a:r>
            <a:endParaRPr lang="sv-SE" altLang="sv-SE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sv-SE" altLang="sv-SE" sz="2000" dirty="0"/>
          </a:p>
        </p:txBody>
      </p:sp>
    </p:spTree>
    <p:extLst>
      <p:ext uri="{BB962C8B-B14F-4D97-AF65-F5344CB8AC3E}">
        <p14:creationId xmlns:p14="http://schemas.microsoft.com/office/powerpoint/2010/main" val="358620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 sz="3200"/>
          </a:p>
        </p:txBody>
      </p:sp>
      <p:pic>
        <p:nvPicPr>
          <p:cNvPr id="3174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9906000" cy="7429500"/>
          </a:xfrm>
        </p:spPr>
      </p:pic>
    </p:spTree>
    <p:extLst>
      <p:ext uri="{BB962C8B-B14F-4D97-AF65-F5344CB8AC3E}">
        <p14:creationId xmlns:p14="http://schemas.microsoft.com/office/powerpoint/2010/main" val="21070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00" y="1584899"/>
            <a:ext cx="7599344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Innovation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Narrow focus on innovations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Narrow innovation focus</a:t>
            </a:r>
            <a:endParaRPr lang="en-US" sz="1200" kern="0" dirty="0">
              <a:solidFill>
                <a:srgbClr val="000000"/>
              </a:solidFill>
              <a:latin typeface="+mj-lt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Major disadvantages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Missed opportunities to better serve consumers and grow businesses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Value for citizens, consumers, users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Entrepreneurship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Important for job creation and economic growth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Inclusive entrepreneurship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Contributes to social inclusion and gives people with different backgrounds an equal opportunity to start up and operate businesses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Women, men, youth, migrants, unemployed people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Smart, sustainable and inclusive growth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Balance between economic and sustainable development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To boost job creation, growth and competitiveness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en-US" sz="1200" kern="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8901" y="306009"/>
            <a:ext cx="10007239" cy="6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1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858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858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858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858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3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</a:rPr>
              <a:t>Why inclusive innovation, entrepreneurship and growth?</a:t>
            </a:r>
          </a:p>
          <a:p>
            <a:endParaRPr lang="en-US" sz="12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8174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546"/>
            <a:ext cx="10515600" cy="640714"/>
          </a:xfrm>
        </p:spPr>
        <p:txBody>
          <a:bodyPr/>
          <a:lstStyle/>
          <a:p>
            <a:pPr algn="ctr"/>
            <a:r>
              <a:rPr lang="en-GB" altLang="sv-SE" sz="2400" dirty="0">
                <a:solidFill>
                  <a:srgbClr val="C00000"/>
                </a:solidFill>
                <a:ea typeface="ＭＳ Ｐゴシック" pitchFamily="34" charset="-128"/>
              </a:rPr>
              <a:t>Benefits of gender equality</a:t>
            </a:r>
            <a:endParaRPr lang="sv-SE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659" y="1485900"/>
            <a:ext cx="7542711" cy="455813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Added value in terms of excellence, creativity, and business opportunities</a:t>
            </a: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Boosts creativity and innovation</a:t>
            </a:r>
          </a:p>
          <a:p>
            <a:pPr>
              <a:buClr>
                <a:srgbClr val="CC0000"/>
              </a:buClr>
            </a:pPr>
            <a:r>
              <a:rPr lang="en-US" sz="1800" dirty="0">
                <a:latin typeface="+mj-lt"/>
              </a:rPr>
              <a:t>Helps to question gender norms and stereotypes</a:t>
            </a: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In-depth understanding of needs, </a:t>
            </a:r>
            <a:r>
              <a:rPr lang="en-US" altLang="sv-SE" sz="1800" dirty="0" err="1">
                <a:latin typeface="+mj-lt"/>
                <a:ea typeface="ＭＳ Ｐゴシック" pitchFamily="34" charset="-128"/>
              </a:rPr>
              <a:t>behaviours</a:t>
            </a:r>
            <a:r>
              <a:rPr lang="en-US" altLang="sv-SE" sz="1800" dirty="0">
                <a:latin typeface="+mj-lt"/>
                <a:ea typeface="ＭＳ Ｐゴシック" pitchFamily="34" charset="-128"/>
              </a:rPr>
              <a:t> and attitudes of stakeholders</a:t>
            </a: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Products and services will be more relevant</a:t>
            </a: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A competitive edge for industry</a:t>
            </a:r>
          </a:p>
          <a:p>
            <a:pPr>
              <a:buClr>
                <a:srgbClr val="CC0000"/>
              </a:buClr>
            </a:pPr>
            <a:r>
              <a:rPr lang="en-US" sz="1800" dirty="0">
                <a:latin typeface="+mj-lt"/>
              </a:rPr>
              <a:t>Enhanced market potential</a:t>
            </a:r>
            <a:endParaRPr lang="en-US" altLang="sv-SE" sz="1800" dirty="0">
              <a:latin typeface="+mj-lt"/>
              <a:ea typeface="ＭＳ Ｐゴシック" pitchFamily="34" charset="-128"/>
            </a:endParaRP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Creates effective and sustainable </a:t>
            </a:r>
            <a:r>
              <a:rPr lang="en-US" altLang="sv-SE" sz="1800" dirty="0" err="1">
                <a:latin typeface="+mj-lt"/>
                <a:ea typeface="ＭＳ Ｐゴシック" pitchFamily="34" charset="-128"/>
              </a:rPr>
              <a:t>organisations</a:t>
            </a:r>
            <a:endParaRPr lang="en-US" altLang="sv-SE" sz="1800" dirty="0">
              <a:latin typeface="+mj-lt"/>
              <a:ea typeface="ＭＳ Ｐゴシック" pitchFamily="34" charset="-128"/>
            </a:endParaRP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Essential to the further development of the IT sector</a:t>
            </a: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Both women and men should participate in the development of the future IT</a:t>
            </a: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Enhances excellence in research and innovation</a:t>
            </a: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Broadens the labor market for both men and women</a:t>
            </a: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Contributes to an attractive region</a:t>
            </a:r>
          </a:p>
          <a:p>
            <a:pPr>
              <a:buClr>
                <a:srgbClr val="CC0000"/>
              </a:buClr>
            </a:pPr>
            <a:r>
              <a:rPr lang="en-US" altLang="sv-SE" sz="1800" dirty="0">
                <a:latin typeface="+mj-lt"/>
                <a:ea typeface="ＭＳ Ｐゴシック" pitchFamily="34" charset="-128"/>
              </a:rPr>
              <a:t>Contributes to sustainable growth</a:t>
            </a:r>
          </a:p>
        </p:txBody>
      </p:sp>
    </p:spTree>
    <p:extLst>
      <p:ext uri="{BB962C8B-B14F-4D97-AF65-F5344CB8AC3E}">
        <p14:creationId xmlns:p14="http://schemas.microsoft.com/office/powerpoint/2010/main" val="21916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4880" y="251461"/>
            <a:ext cx="10515600" cy="662939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700" dirty="0" err="1">
                <a:solidFill>
                  <a:srgbClr val="C00000"/>
                </a:solidFill>
              </a:rPr>
              <a:t>Resistance</a:t>
            </a:r>
            <a:r>
              <a:rPr lang="sv-SE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887709" y="2183356"/>
            <a:ext cx="4044462" cy="5292588"/>
          </a:xfrm>
          <a:ln w="25400">
            <a:noFill/>
            <a:prstDash val="sysDash"/>
          </a:ln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1655712" y="1196340"/>
            <a:ext cx="6330048" cy="4792980"/>
          </a:xfrm>
          <a:prstGeom prst="rect">
            <a:avLst/>
          </a:prstGeom>
          <a:noFill/>
          <a:ln w="25400"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 b="1">
                <a:solidFill>
                  <a:srgbClr val="003399"/>
                </a:solidFill>
                <a:latin typeface="+mn-lt"/>
              </a:defRPr>
            </a:lvl2pPr>
            <a:lvl3pPr marL="723900" indent="0" algn="l" rtl="0" fontAlgn="base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3pPr>
            <a:lvl4pPr marL="990600" indent="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4pPr>
            <a:lvl5pPr marL="1257300" indent="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11779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16351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20923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2549525" algn="ctr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Can</a:t>
            </a:r>
            <a:r>
              <a:rPr lang="sv-SE" b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be </a:t>
            </a:r>
            <a:r>
              <a:rPr lang="sv-SE" b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active</a:t>
            </a:r>
            <a:r>
              <a:rPr lang="sv-SE" b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passive, </a:t>
            </a:r>
            <a:r>
              <a:rPr lang="sv-SE" b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individual</a:t>
            </a:r>
            <a:r>
              <a:rPr lang="sv-SE" b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sv-SE" b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structured</a:t>
            </a:r>
            <a:endParaRPr lang="sv-SE" b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1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sv-SE" b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Lack </a:t>
            </a:r>
            <a:r>
              <a:rPr lang="sv-SE" b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sv-SE" b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b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knowledge</a:t>
            </a:r>
            <a:endParaRPr lang="sv-SE" b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Do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we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need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this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Why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How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We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have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already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done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this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Time</a:t>
            </a:r>
            <a:r>
              <a:rPr lang="sv-SE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issue</a:t>
            </a:r>
            <a:endParaRPr lang="sv-SE" b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People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do not show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up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at meetings/events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Competing</a:t>
            </a:r>
            <a:r>
              <a:rPr lang="sv-SE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interests</a:t>
            </a: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”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Too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much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attention on gender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equality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will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lead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to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a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wrong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image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our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core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business/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activities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.”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Power </a:t>
            </a:r>
            <a:r>
              <a:rPr lang="sv-SE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holders</a:t>
            </a:r>
            <a:endParaRPr lang="sv-SE" b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Who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sets the agenda?</a:t>
            </a: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Who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is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talking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at meetings?</a:t>
            </a: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Who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writes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the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minutes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a meeting?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Follow-up</a:t>
            </a:r>
            <a:endParaRPr lang="sv-SE" b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946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No systematic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follow-up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the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equality</a:t>
            </a:r>
            <a:r>
              <a:rPr lang="sv-SE" sz="1400" b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actions, progress, </a:t>
            </a:r>
            <a:r>
              <a:rPr lang="sv-SE" sz="1400" b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outcome</a:t>
            </a:r>
            <a:endParaRPr lang="sv-SE" sz="1400" b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1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sv-SE" sz="20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Bildobjekt 5" descr="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28" y="1850153"/>
            <a:ext cx="2912692" cy="32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1144</Words>
  <Application>Microsoft Office PowerPoint</Application>
  <PresentationFormat>Bredbild</PresentationFormat>
  <Paragraphs>175</Paragraphs>
  <Slides>23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</vt:lpstr>
      <vt:lpstr>Wingdings</vt:lpstr>
      <vt:lpstr>Office Theme</vt:lpstr>
      <vt:lpstr>       Promoting Sustainable Change  Toolkit for Integrating Gender Equality and Diversity in Research and Innovation Systems</vt:lpstr>
      <vt:lpstr>     Who am I</vt:lpstr>
      <vt:lpstr>PowerPoint-presentation</vt:lpstr>
      <vt:lpstr>Gender mainstreaming in practice</vt:lpstr>
      <vt:lpstr>Integration of gender and gender equality</vt:lpstr>
      <vt:lpstr>PowerPoint-presentation</vt:lpstr>
      <vt:lpstr>PowerPoint-presentation</vt:lpstr>
      <vt:lpstr>Benefits of gender equality</vt:lpstr>
      <vt:lpstr>Resistance </vt:lpstr>
      <vt:lpstr>Toolkit for Integrating Gender Equality and Diversity in Research and Innovation Systems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Interactive workshop</vt:lpstr>
      <vt:lpstr>Gender observations</vt:lpstr>
      <vt:lpstr>Critical Incident Technique -  Examples</vt:lpstr>
      <vt:lpstr>Homework assignment</vt:lpstr>
      <vt:lpstr>Follow-up session</vt:lpstr>
      <vt:lpstr>Quadruple Helix</vt:lpstr>
      <vt:lpstr>PowerPoint-presentation</vt:lpstr>
    </vt:vector>
  </TitlesOfParts>
  <Company>Luleå tekniska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Tool-kit for sustainable change With a women and equality perspective</dc:title>
  <dc:creator>Paula Wennberg</dc:creator>
  <cp:lastModifiedBy>Britt-Marie Söderberg Torstensson</cp:lastModifiedBy>
  <cp:revision>72</cp:revision>
  <dcterms:created xsi:type="dcterms:W3CDTF">2021-03-16T14:43:11Z</dcterms:created>
  <dcterms:modified xsi:type="dcterms:W3CDTF">2021-04-01T08:01:54Z</dcterms:modified>
</cp:coreProperties>
</file>