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8" r:id="rId2"/>
    <p:sldId id="287" r:id="rId3"/>
    <p:sldId id="260" r:id="rId4"/>
    <p:sldId id="288" r:id="rId5"/>
    <p:sldId id="264" r:id="rId6"/>
    <p:sldId id="263" r:id="rId7"/>
    <p:sldId id="265" r:id="rId8"/>
    <p:sldId id="266" r:id="rId9"/>
    <p:sldId id="267" r:id="rId10"/>
    <p:sldId id="277" r:id="rId11"/>
    <p:sldId id="278" r:id="rId12"/>
    <p:sldId id="279" r:id="rId13"/>
    <p:sldId id="280" r:id="rId14"/>
    <p:sldId id="281" r:id="rId15"/>
    <p:sldId id="290" r:id="rId16"/>
  </p:sldIdLst>
  <p:sldSz cx="9144000" cy="6858000" type="screen4x3"/>
  <p:notesSz cx="6794500" cy="9931400"/>
  <p:defaultTextStyle>
    <a:defPPr>
      <a:defRPr lang="pl-PL"/>
    </a:defPPr>
    <a:lvl1pPr algn="l" rtl="0" fontAlgn="base">
      <a:spcBef>
        <a:spcPct val="0"/>
      </a:spcBef>
      <a:spcAft>
        <a:spcPct val="0"/>
      </a:spcAft>
      <a:defRPr sz="1600" kern="1200">
        <a:solidFill>
          <a:schemeClr val="bg1"/>
        </a:solidFill>
        <a:latin typeface="Trebuchet MS" pitchFamily="34" charset="0"/>
        <a:ea typeface="+mn-ea"/>
        <a:cs typeface="Arial" charset="0"/>
      </a:defRPr>
    </a:lvl1pPr>
    <a:lvl2pPr marL="457200" algn="l" rtl="0" fontAlgn="base">
      <a:spcBef>
        <a:spcPct val="0"/>
      </a:spcBef>
      <a:spcAft>
        <a:spcPct val="0"/>
      </a:spcAft>
      <a:defRPr sz="1600" kern="1200">
        <a:solidFill>
          <a:schemeClr val="bg1"/>
        </a:solidFill>
        <a:latin typeface="Trebuchet MS" pitchFamily="34" charset="0"/>
        <a:ea typeface="+mn-ea"/>
        <a:cs typeface="Arial" charset="0"/>
      </a:defRPr>
    </a:lvl2pPr>
    <a:lvl3pPr marL="914400" algn="l" rtl="0" fontAlgn="base">
      <a:spcBef>
        <a:spcPct val="0"/>
      </a:spcBef>
      <a:spcAft>
        <a:spcPct val="0"/>
      </a:spcAft>
      <a:defRPr sz="1600" kern="1200">
        <a:solidFill>
          <a:schemeClr val="bg1"/>
        </a:solidFill>
        <a:latin typeface="Trebuchet MS" pitchFamily="34" charset="0"/>
        <a:ea typeface="+mn-ea"/>
        <a:cs typeface="Arial" charset="0"/>
      </a:defRPr>
    </a:lvl3pPr>
    <a:lvl4pPr marL="1371600" algn="l" rtl="0" fontAlgn="base">
      <a:spcBef>
        <a:spcPct val="0"/>
      </a:spcBef>
      <a:spcAft>
        <a:spcPct val="0"/>
      </a:spcAft>
      <a:defRPr sz="1600" kern="1200">
        <a:solidFill>
          <a:schemeClr val="bg1"/>
        </a:solidFill>
        <a:latin typeface="Trebuchet MS" pitchFamily="34" charset="0"/>
        <a:ea typeface="+mn-ea"/>
        <a:cs typeface="Arial" charset="0"/>
      </a:defRPr>
    </a:lvl4pPr>
    <a:lvl5pPr marL="1828800" algn="l" rtl="0" fontAlgn="base">
      <a:spcBef>
        <a:spcPct val="0"/>
      </a:spcBef>
      <a:spcAft>
        <a:spcPct val="0"/>
      </a:spcAft>
      <a:defRPr sz="1600" kern="1200">
        <a:solidFill>
          <a:schemeClr val="bg1"/>
        </a:solidFill>
        <a:latin typeface="Trebuchet MS" pitchFamily="34" charset="0"/>
        <a:ea typeface="+mn-ea"/>
        <a:cs typeface="Arial" charset="0"/>
      </a:defRPr>
    </a:lvl5pPr>
    <a:lvl6pPr marL="2286000" algn="l" defTabSz="914400" rtl="0" eaLnBrk="1" latinLnBrk="0" hangingPunct="1">
      <a:defRPr sz="1600" kern="1200">
        <a:solidFill>
          <a:schemeClr val="bg1"/>
        </a:solidFill>
        <a:latin typeface="Trebuchet MS" pitchFamily="34" charset="0"/>
        <a:ea typeface="+mn-ea"/>
        <a:cs typeface="Arial" charset="0"/>
      </a:defRPr>
    </a:lvl6pPr>
    <a:lvl7pPr marL="2743200" algn="l" defTabSz="914400" rtl="0" eaLnBrk="1" latinLnBrk="0" hangingPunct="1">
      <a:defRPr sz="1600" kern="1200">
        <a:solidFill>
          <a:schemeClr val="bg1"/>
        </a:solidFill>
        <a:latin typeface="Trebuchet MS" pitchFamily="34" charset="0"/>
        <a:ea typeface="+mn-ea"/>
        <a:cs typeface="Arial" charset="0"/>
      </a:defRPr>
    </a:lvl7pPr>
    <a:lvl8pPr marL="3200400" algn="l" defTabSz="914400" rtl="0" eaLnBrk="1" latinLnBrk="0" hangingPunct="1">
      <a:defRPr sz="1600" kern="1200">
        <a:solidFill>
          <a:schemeClr val="bg1"/>
        </a:solidFill>
        <a:latin typeface="Trebuchet MS" pitchFamily="34" charset="0"/>
        <a:ea typeface="+mn-ea"/>
        <a:cs typeface="Arial" charset="0"/>
      </a:defRPr>
    </a:lvl8pPr>
    <a:lvl9pPr marL="3657600" algn="l" defTabSz="914400" rtl="0" eaLnBrk="1" latinLnBrk="0" hangingPunct="1">
      <a:defRPr sz="1600" kern="1200">
        <a:solidFill>
          <a:schemeClr val="bg1"/>
        </a:solidFill>
        <a:latin typeface="Trebuchet MS"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D84"/>
    <a:srgbClr val="5F5F5F"/>
    <a:srgbClr val="969696"/>
    <a:srgbClr val="B2B2B2"/>
    <a:srgbClr val="00407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9" autoAdjust="0"/>
    <p:restoredTop sz="90264" autoAdjust="0"/>
  </p:normalViewPr>
  <p:slideViewPr>
    <p:cSldViewPr>
      <p:cViewPr varScale="1">
        <p:scale>
          <a:sx n="59" d="100"/>
          <a:sy n="59" d="100"/>
        </p:scale>
        <p:origin x="171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348" y="-96"/>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813" cy="496888"/>
          </a:xfrm>
          <a:prstGeom prst="rect">
            <a:avLst/>
          </a:prstGeom>
        </p:spPr>
        <p:txBody>
          <a:bodyPr vert="horz" lIns="91440" tIns="45720" rIns="91440" bIns="45720" rtlCol="0"/>
          <a:lstStyle>
            <a:lvl1pPr algn="l" fontAlgn="auto">
              <a:spcBef>
                <a:spcPts val="0"/>
              </a:spcBef>
              <a:spcAft>
                <a:spcPts val="0"/>
              </a:spcAft>
              <a:defRPr sz="1200">
                <a:solidFill>
                  <a:schemeClr val="tx1"/>
                </a:solidFill>
                <a:latin typeface="+mn-lt"/>
                <a:cs typeface="+mn-cs"/>
              </a:defRPr>
            </a:lvl1pPr>
          </a:lstStyle>
          <a:p>
            <a:pPr>
              <a:defRPr/>
            </a:pPr>
            <a:endParaRPr lang="pl-PL"/>
          </a:p>
        </p:txBody>
      </p:sp>
      <p:sp>
        <p:nvSpPr>
          <p:cNvPr id="3" name="Symbol zastępczy daty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fontAlgn="auto">
              <a:spcBef>
                <a:spcPts val="0"/>
              </a:spcBef>
              <a:spcAft>
                <a:spcPts val="0"/>
              </a:spcAft>
              <a:defRPr sz="1200" smtClean="0">
                <a:solidFill>
                  <a:schemeClr val="tx1"/>
                </a:solidFill>
                <a:latin typeface="+mn-lt"/>
                <a:cs typeface="+mn-cs"/>
              </a:defRPr>
            </a:lvl1pPr>
          </a:lstStyle>
          <a:p>
            <a:pPr>
              <a:defRPr/>
            </a:pPr>
            <a:fld id="{C4372099-294C-48AD-943D-53B9406128F9}" type="datetimeFigureOut">
              <a:rPr lang="pl-PL"/>
              <a:pPr>
                <a:defRPr/>
              </a:pPr>
              <a:t>2015-12-17</a:t>
            </a:fld>
            <a:endParaRPr lang="pl-PL"/>
          </a:p>
        </p:txBody>
      </p:sp>
      <p:sp>
        <p:nvSpPr>
          <p:cNvPr id="4" name="Symbol zastępczy stopki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fontAlgn="auto">
              <a:spcBef>
                <a:spcPts val="0"/>
              </a:spcBef>
              <a:spcAft>
                <a:spcPts val="0"/>
              </a:spcAft>
              <a:defRPr sz="1200">
                <a:solidFill>
                  <a:schemeClr val="tx1"/>
                </a:solidFill>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fontAlgn="auto">
              <a:spcBef>
                <a:spcPts val="0"/>
              </a:spcBef>
              <a:spcAft>
                <a:spcPts val="0"/>
              </a:spcAft>
              <a:defRPr sz="1200" smtClean="0">
                <a:solidFill>
                  <a:schemeClr val="tx1"/>
                </a:solidFill>
                <a:latin typeface="+mn-lt"/>
                <a:cs typeface="+mn-cs"/>
              </a:defRPr>
            </a:lvl1pPr>
          </a:lstStyle>
          <a:p>
            <a:pPr>
              <a:defRPr/>
            </a:pPr>
            <a:fld id="{F5C68FC0-A1EB-4801-867E-06CE6792E9EA}" type="slidenum">
              <a:rPr lang="pl-PL"/>
              <a:pPr>
                <a:defRPr/>
              </a:pPr>
              <a:t>‹#›</a:t>
            </a:fld>
            <a:endParaRPr lang="pl-PL"/>
          </a:p>
        </p:txBody>
      </p:sp>
    </p:spTree>
    <p:extLst>
      <p:ext uri="{BB962C8B-B14F-4D97-AF65-F5344CB8AC3E}">
        <p14:creationId xmlns:p14="http://schemas.microsoft.com/office/powerpoint/2010/main" val="261666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4813" cy="496888"/>
          </a:xfrm>
          <a:prstGeom prst="rect">
            <a:avLst/>
          </a:prstGeom>
        </p:spPr>
        <p:txBody>
          <a:bodyPr vert="horz" lIns="91440" tIns="45720" rIns="91440" bIns="45720" rtlCol="0"/>
          <a:lstStyle>
            <a:lvl1pPr algn="l" fontAlgn="auto">
              <a:spcBef>
                <a:spcPts val="0"/>
              </a:spcBef>
              <a:spcAft>
                <a:spcPts val="0"/>
              </a:spcAft>
              <a:defRPr sz="1200">
                <a:solidFill>
                  <a:schemeClr val="tx1"/>
                </a:solidFill>
                <a:latin typeface="+mn-lt"/>
                <a:cs typeface="+mn-cs"/>
              </a:defRPr>
            </a:lvl1pPr>
          </a:lstStyle>
          <a:p>
            <a:pPr>
              <a:defRPr/>
            </a:pPr>
            <a:endParaRPr lang="pl-PL"/>
          </a:p>
        </p:txBody>
      </p:sp>
      <p:sp>
        <p:nvSpPr>
          <p:cNvPr id="3" name="Symbol zastępczy daty 2"/>
          <p:cNvSpPr>
            <a:spLocks noGrp="1"/>
          </p:cNvSpPr>
          <p:nvPr>
            <p:ph type="dt" idx="1"/>
          </p:nvPr>
        </p:nvSpPr>
        <p:spPr>
          <a:xfrm>
            <a:off x="3848100" y="0"/>
            <a:ext cx="2944813" cy="496888"/>
          </a:xfrm>
          <a:prstGeom prst="rect">
            <a:avLst/>
          </a:prstGeom>
        </p:spPr>
        <p:txBody>
          <a:bodyPr vert="horz" lIns="91440" tIns="45720" rIns="91440" bIns="45720" rtlCol="0"/>
          <a:lstStyle>
            <a:lvl1pPr algn="r" fontAlgn="auto">
              <a:spcBef>
                <a:spcPts val="0"/>
              </a:spcBef>
              <a:spcAft>
                <a:spcPts val="0"/>
              </a:spcAft>
              <a:defRPr sz="1200" smtClean="0">
                <a:solidFill>
                  <a:schemeClr val="tx1"/>
                </a:solidFill>
                <a:latin typeface="+mn-lt"/>
                <a:cs typeface="+mn-cs"/>
              </a:defRPr>
            </a:lvl1pPr>
          </a:lstStyle>
          <a:p>
            <a:pPr>
              <a:defRPr/>
            </a:pPr>
            <a:fld id="{BB4F0255-B9EB-4159-9A6A-445D0F61BE23}" type="datetimeFigureOut">
              <a:rPr lang="pl-PL"/>
              <a:pPr>
                <a:defRPr/>
              </a:pPr>
              <a:t>2015-12-17</a:t>
            </a:fld>
            <a:endParaRPr lang="pl-PL"/>
          </a:p>
        </p:txBody>
      </p:sp>
      <p:sp>
        <p:nvSpPr>
          <p:cNvPr id="4" name="Symbol zastępczy obrazu slajdu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p:cNvSpPr>
            <a:spLocks noGrp="1"/>
          </p:cNvSpPr>
          <p:nvPr>
            <p:ph type="body" sz="quarter" idx="3"/>
          </p:nvPr>
        </p:nvSpPr>
        <p:spPr>
          <a:xfrm>
            <a:off x="679450" y="4718050"/>
            <a:ext cx="5435600" cy="4468813"/>
          </a:xfrm>
          <a:prstGeom prst="rect">
            <a:avLst/>
          </a:prstGeom>
        </p:spPr>
        <p:txBody>
          <a:bodyPr vert="horz" wrap="square" lIns="91440" tIns="45720" rIns="91440" bIns="45720" numCol="1" anchor="t" anchorCtr="0" compatLnSpc="1">
            <a:prstTxWarp prst="textNoShape">
              <a:avLst/>
            </a:prstTxWarp>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6" name="Symbol zastępczy stopki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fontAlgn="auto">
              <a:spcBef>
                <a:spcPts val="0"/>
              </a:spcBef>
              <a:spcAft>
                <a:spcPts val="0"/>
              </a:spcAft>
              <a:defRPr sz="1200">
                <a:solidFill>
                  <a:schemeClr val="tx1"/>
                </a:solidFill>
                <a:latin typeface="+mn-lt"/>
                <a:cs typeface="+mn-cs"/>
              </a:defRPr>
            </a:lvl1pPr>
          </a:lstStyle>
          <a:p>
            <a:pPr>
              <a:defRPr/>
            </a:pPr>
            <a:endParaRPr lang="pl-PL"/>
          </a:p>
        </p:txBody>
      </p:sp>
      <p:sp>
        <p:nvSpPr>
          <p:cNvPr id="7" name="Symbol zastępczy numeru slajdu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fontAlgn="auto">
              <a:spcBef>
                <a:spcPts val="0"/>
              </a:spcBef>
              <a:spcAft>
                <a:spcPts val="0"/>
              </a:spcAft>
              <a:defRPr sz="1200" smtClean="0">
                <a:solidFill>
                  <a:schemeClr val="tx1"/>
                </a:solidFill>
                <a:latin typeface="+mn-lt"/>
                <a:cs typeface="+mn-cs"/>
              </a:defRPr>
            </a:lvl1pPr>
          </a:lstStyle>
          <a:p>
            <a:pPr>
              <a:defRPr/>
            </a:pPr>
            <a:fld id="{9D757C36-2ED0-49A5-B94A-A8E6DFC243F7}" type="slidenum">
              <a:rPr lang="pl-PL"/>
              <a:pPr>
                <a:defRPr/>
              </a:pPr>
              <a:t>‹#›</a:t>
            </a:fld>
            <a:endParaRPr lang="pl-PL"/>
          </a:p>
        </p:txBody>
      </p:sp>
    </p:spTree>
    <p:extLst>
      <p:ext uri="{BB962C8B-B14F-4D97-AF65-F5344CB8AC3E}">
        <p14:creationId xmlns:p14="http://schemas.microsoft.com/office/powerpoint/2010/main" val="7663149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pl-PL" dirty="0" smtClean="0"/>
          </a:p>
        </p:txBody>
      </p:sp>
      <p:sp>
        <p:nvSpPr>
          <p:cNvPr id="4" name="Symbol zastępczy numeru slajdu 3"/>
          <p:cNvSpPr>
            <a:spLocks noGrp="1"/>
          </p:cNvSpPr>
          <p:nvPr>
            <p:ph type="sldNum" sz="quarter" idx="10"/>
          </p:nvPr>
        </p:nvSpPr>
        <p:spPr/>
        <p:txBody>
          <a:bodyPr/>
          <a:lstStyle/>
          <a:p>
            <a:pPr>
              <a:defRPr/>
            </a:pPr>
            <a:fld id="{9D757C36-2ED0-49A5-B94A-A8E6DFC243F7}" type="slidenum">
              <a:rPr lang="pl-PL" smtClean="0"/>
              <a:pPr>
                <a:defRPr/>
              </a:pPr>
              <a:t>7</a:t>
            </a:fld>
            <a:endParaRPr lang="pl-PL"/>
          </a:p>
        </p:txBody>
      </p:sp>
    </p:spTree>
    <p:extLst>
      <p:ext uri="{BB962C8B-B14F-4D97-AF65-F5344CB8AC3E}">
        <p14:creationId xmlns:p14="http://schemas.microsoft.com/office/powerpoint/2010/main" val="1649958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9D757C36-2ED0-49A5-B94A-A8E6DFC243F7}" type="slidenum">
              <a:rPr lang="pl-PL" smtClean="0"/>
              <a:pPr>
                <a:defRPr/>
              </a:pPr>
              <a:t>8</a:t>
            </a:fld>
            <a:endParaRPr lang="pl-PL"/>
          </a:p>
        </p:txBody>
      </p:sp>
    </p:spTree>
    <p:extLst>
      <p:ext uri="{BB962C8B-B14F-4D97-AF65-F5344CB8AC3E}">
        <p14:creationId xmlns:p14="http://schemas.microsoft.com/office/powerpoint/2010/main" val="3493412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pPr>
              <a:defRPr/>
            </a:pPr>
            <a:fld id="{9D757C36-2ED0-49A5-B94A-A8E6DFC243F7}" type="slidenum">
              <a:rPr lang="pl-PL" smtClean="0"/>
              <a:pPr>
                <a:defRPr/>
              </a:pPr>
              <a:t>9</a:t>
            </a:fld>
            <a:endParaRPr lang="pl-PL"/>
          </a:p>
        </p:txBody>
      </p:sp>
    </p:spTree>
    <p:extLst>
      <p:ext uri="{BB962C8B-B14F-4D97-AF65-F5344CB8AC3E}">
        <p14:creationId xmlns:p14="http://schemas.microsoft.com/office/powerpoint/2010/main" val="2644215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9D757C36-2ED0-49A5-B94A-A8E6DFC243F7}" type="slidenum">
              <a:rPr lang="pl-PL" smtClean="0"/>
              <a:pPr>
                <a:defRPr/>
              </a:pPr>
              <a:t>10</a:t>
            </a:fld>
            <a:endParaRPr lang="pl-PL"/>
          </a:p>
        </p:txBody>
      </p:sp>
    </p:spTree>
    <p:extLst>
      <p:ext uri="{BB962C8B-B14F-4D97-AF65-F5344CB8AC3E}">
        <p14:creationId xmlns:p14="http://schemas.microsoft.com/office/powerpoint/2010/main" val="23195297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Slajd tytułowy">
    <p:bg>
      <p:bgPr>
        <a:blipFill dpi="0" rotWithShape="0">
          <a:blip r:embed="rId2" cstate="print">
            <a:lum/>
          </a:blip>
          <a:srcRect/>
          <a:stretch>
            <a:fillRect/>
          </a:stretch>
        </a:blipFill>
        <a:effectLst/>
      </p:bgPr>
    </p:bg>
    <p:spTree>
      <p:nvGrpSpPr>
        <p:cNvPr id="1" name=""/>
        <p:cNvGrpSpPr/>
        <p:nvPr/>
      </p:nvGrpSpPr>
      <p:grpSpPr>
        <a:xfrm>
          <a:off x="0" y="0"/>
          <a:ext cx="0" cy="0"/>
          <a:chOff x="0" y="0"/>
          <a:chExt cx="0" cy="0"/>
        </a:xfrm>
      </p:grpSpPr>
      <p:sp>
        <p:nvSpPr>
          <p:cNvPr id="83972" name="Rectangle 1028"/>
          <p:cNvSpPr>
            <a:spLocks noGrp="1" noChangeArrowheads="1"/>
          </p:cNvSpPr>
          <p:nvPr>
            <p:ph type="ctrTitle" sz="quarter"/>
          </p:nvPr>
        </p:nvSpPr>
        <p:spPr>
          <a:xfrm>
            <a:off x="504825" y="3128963"/>
            <a:ext cx="6848475" cy="1219200"/>
          </a:xfrm>
        </p:spPr>
        <p:txBody>
          <a:bodyPr>
            <a:spAutoFit/>
          </a:bodyPr>
          <a:lstStyle>
            <a:lvl1pPr algn="r">
              <a:defRPr sz="4000" b="0" smtClean="0">
                <a:solidFill>
                  <a:schemeClr val="bg1"/>
                </a:solidFill>
              </a:defRPr>
            </a:lvl1pPr>
          </a:lstStyle>
          <a:p>
            <a:r>
              <a:rPr lang="pl-PL" dirty="0" smtClean="0"/>
              <a:t>Kliknij, aby edytować styl wzorca tytułu</a:t>
            </a:r>
          </a:p>
        </p:txBody>
      </p:sp>
      <p:sp>
        <p:nvSpPr>
          <p:cNvPr id="8" name="pole tekstowe 7"/>
          <p:cNvSpPr txBox="1"/>
          <p:nvPr userDrawn="1"/>
        </p:nvSpPr>
        <p:spPr>
          <a:xfrm>
            <a:off x="3101675" y="2113243"/>
            <a:ext cx="4357718" cy="630942"/>
          </a:xfrm>
          <a:prstGeom prst="rect">
            <a:avLst/>
          </a:prstGeom>
          <a:noFill/>
        </p:spPr>
        <p:txBody>
          <a:bodyPr wrap="square"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pl-PL" sz="1700" dirty="0" smtClean="0"/>
              <a:t>Instytut Zarządzania i Marketingu</a:t>
            </a:r>
          </a:p>
          <a:p>
            <a:pPr algn="r"/>
            <a:r>
              <a:rPr lang="pl-PL" sz="1700" dirty="0" smtClean="0"/>
              <a:t>Katedra Zarządzania Kapitałem Ludzkim </a:t>
            </a:r>
            <a:endParaRPr lang="pl-PL" sz="1700"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71472" y="4800600"/>
            <a:ext cx="7304400" cy="566738"/>
          </a:xfrm>
        </p:spPr>
        <p:txBody>
          <a:bodyPr anchor="b"/>
          <a:lstStyle>
            <a:lvl1pPr algn="l">
              <a:defRPr sz="2000" b="1"/>
            </a:lvl1pPr>
          </a:lstStyle>
          <a:p>
            <a:r>
              <a:rPr lang="pl-PL" dirty="0" smtClean="0"/>
              <a:t>Kliknij, aby edytować styl</a:t>
            </a:r>
            <a:endParaRPr lang="pl-PL" dirty="0"/>
          </a:p>
        </p:txBody>
      </p:sp>
      <p:sp>
        <p:nvSpPr>
          <p:cNvPr id="3" name="Symbol zastępczy obrazu 2"/>
          <p:cNvSpPr>
            <a:spLocks noGrp="1"/>
          </p:cNvSpPr>
          <p:nvPr>
            <p:ph type="pic" idx="1"/>
          </p:nvPr>
        </p:nvSpPr>
        <p:spPr>
          <a:xfrm>
            <a:off x="571472" y="1571611"/>
            <a:ext cx="7304400" cy="3155963"/>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571472" y="5429264"/>
            <a:ext cx="7304400" cy="742936"/>
          </a:xfrm>
        </p:spPr>
        <p:txBody>
          <a:bodyPr lIns="0" tIns="0" rIns="0" bIns="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Kliknij, aby edytować styl</a:t>
            </a:r>
            <a:endParaRPr lang="pl-PL" dirty="0"/>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1643050"/>
            <a:ext cx="1228748" cy="4483113"/>
          </a:xfrm>
        </p:spPr>
        <p:txBody>
          <a:bodyPr vert="eaVert"/>
          <a:lstStyle/>
          <a:p>
            <a:r>
              <a:rPr lang="pl-PL" dirty="0" smtClean="0"/>
              <a:t>Kliknij, aby edytować styl</a:t>
            </a:r>
            <a:endParaRPr lang="pl-PL" dirty="0"/>
          </a:p>
        </p:txBody>
      </p:sp>
      <p:sp>
        <p:nvSpPr>
          <p:cNvPr id="3" name="Symbol zastępczy tytułu pionowego 2"/>
          <p:cNvSpPr>
            <a:spLocks noGrp="1"/>
          </p:cNvSpPr>
          <p:nvPr>
            <p:ph type="body" orient="vert" idx="1"/>
          </p:nvPr>
        </p:nvSpPr>
        <p:spPr>
          <a:xfrm>
            <a:off x="457200" y="1643050"/>
            <a:ext cx="6019800" cy="4483113"/>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571472" y="2130425"/>
            <a:ext cx="7304400" cy="1470025"/>
          </a:xfrm>
        </p:spPr>
        <p:txBody>
          <a:bodyPr/>
          <a:lstStyle>
            <a:lvl1pPr algn="ctr">
              <a:defRPr sz="2400"/>
            </a:lvl1pPr>
          </a:lstStyle>
          <a:p>
            <a:r>
              <a:rPr lang="pl-PL" dirty="0" smtClean="0"/>
              <a:t>Kliknij, aby edytować styl</a:t>
            </a:r>
            <a:endParaRPr lang="pl-PL" dirty="0"/>
          </a:p>
        </p:txBody>
      </p:sp>
      <p:sp>
        <p:nvSpPr>
          <p:cNvPr id="3" name="Podtytuł 2"/>
          <p:cNvSpPr>
            <a:spLocks noGrp="1"/>
          </p:cNvSpPr>
          <p:nvPr>
            <p:ph type="subTitle" idx="1"/>
          </p:nvPr>
        </p:nvSpPr>
        <p:spPr>
          <a:xfrm>
            <a:off x="571472" y="3886200"/>
            <a:ext cx="7286676"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dirty="0" smtClean="0"/>
              <a:t>Kliknij, aby edytować styl wzorca podtytułu</a:t>
            </a:r>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304400" cy="1362075"/>
          </a:xfrm>
        </p:spPr>
        <p:txBody>
          <a:bodyPr anchor="t"/>
          <a:lstStyle>
            <a:lvl1pPr algn="l">
              <a:defRPr sz="4000" b="1" cap="all"/>
            </a:lvl1pPr>
          </a:lstStyle>
          <a:p>
            <a:r>
              <a:rPr lang="pl-PL" dirty="0" smtClean="0"/>
              <a:t>Kliknij, aby edytować styl</a:t>
            </a:r>
            <a:endParaRPr lang="pl-PL" dirty="0"/>
          </a:p>
        </p:txBody>
      </p:sp>
      <p:sp>
        <p:nvSpPr>
          <p:cNvPr id="3" name="Symbol zastępczy tekstu 2"/>
          <p:cNvSpPr>
            <a:spLocks noGrp="1"/>
          </p:cNvSpPr>
          <p:nvPr>
            <p:ph type="body" idx="1"/>
          </p:nvPr>
        </p:nvSpPr>
        <p:spPr>
          <a:xfrm>
            <a:off x="722313" y="1643051"/>
            <a:ext cx="7304400" cy="264320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dirty="0" smtClean="0"/>
              <a:t>Kliknij, aby edytować style wzorca tekstu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571472" y="2143116"/>
            <a:ext cx="3571900" cy="39830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zawartości 3"/>
          <p:cNvSpPr>
            <a:spLocks noGrp="1"/>
          </p:cNvSpPr>
          <p:nvPr>
            <p:ph sz="half" idx="2"/>
          </p:nvPr>
        </p:nvSpPr>
        <p:spPr>
          <a:xfrm>
            <a:off x="4286248" y="2143116"/>
            <a:ext cx="3571900" cy="39830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4" name="Symbol zastępczy zawartości 3"/>
          <p:cNvSpPr>
            <a:spLocks noGrp="1"/>
          </p:cNvSpPr>
          <p:nvPr>
            <p:ph sz="half" idx="2"/>
          </p:nvPr>
        </p:nvSpPr>
        <p:spPr>
          <a:xfrm>
            <a:off x="571472" y="2174875"/>
            <a:ext cx="35719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6" name="Symbol zastępczy zawartości 5"/>
          <p:cNvSpPr>
            <a:spLocks noGrp="1"/>
          </p:cNvSpPr>
          <p:nvPr>
            <p:ph sz="quarter" idx="4"/>
          </p:nvPr>
        </p:nvSpPr>
        <p:spPr>
          <a:xfrm>
            <a:off x="4357687" y="2174875"/>
            <a:ext cx="35004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awartość z podpisem">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571868" y="2000240"/>
            <a:ext cx="4286280" cy="412592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tekstu 3"/>
          <p:cNvSpPr>
            <a:spLocks noGrp="1"/>
          </p:cNvSpPr>
          <p:nvPr>
            <p:ph type="body" sz="half" idx="2"/>
          </p:nvPr>
        </p:nvSpPr>
        <p:spPr>
          <a:xfrm>
            <a:off x="571472" y="2000240"/>
            <a:ext cx="2894041" cy="41259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dirty="0" smtClean="0"/>
              <a:t>Kliknij, aby edytować style wzorca tekstu</a:t>
            </a:r>
          </a:p>
        </p:txBody>
      </p:sp>
      <p:sp>
        <p:nvSpPr>
          <p:cNvPr id="5" name="Tytuł 1"/>
          <p:cNvSpPr>
            <a:spLocks noGrp="1"/>
          </p:cNvSpPr>
          <p:nvPr>
            <p:ph type="title"/>
          </p:nvPr>
        </p:nvSpPr>
        <p:spPr>
          <a:xfrm>
            <a:off x="571500" y="1428736"/>
            <a:ext cx="7280275" cy="428625"/>
          </a:xfrm>
        </p:spPr>
        <p:txBody>
          <a:bodyPr/>
          <a:lstStyle/>
          <a:p>
            <a:r>
              <a:rPr lang="pl-PL" dirty="0" smtClean="0"/>
              <a:t>Kliknij, aby edytować styl</a:t>
            </a:r>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a:stretch>
        </a:blipFill>
        <a:effectLst/>
      </p:bgPr>
    </p:bg>
    <p:spTree>
      <p:nvGrpSpPr>
        <p:cNvPr id="1" name=""/>
        <p:cNvGrpSpPr/>
        <p:nvPr/>
      </p:nvGrpSpPr>
      <p:grpSpPr>
        <a:xfrm>
          <a:off x="0" y="0"/>
          <a:ext cx="0" cy="0"/>
          <a:chOff x="0" y="0"/>
          <a:chExt cx="0" cy="0"/>
        </a:xfrm>
      </p:grpSpPr>
      <p:sp>
        <p:nvSpPr>
          <p:cNvPr id="1036" name="Rectangle 12"/>
          <p:cNvSpPr>
            <a:spLocks noGrp="1" noChangeArrowheads="1"/>
          </p:cNvSpPr>
          <p:nvPr>
            <p:ph type="body" idx="1"/>
          </p:nvPr>
        </p:nvSpPr>
        <p:spPr bwMode="auto">
          <a:xfrm>
            <a:off x="571500" y="2060575"/>
            <a:ext cx="7305675" cy="4186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p>
        </p:txBody>
      </p:sp>
      <p:sp>
        <p:nvSpPr>
          <p:cNvPr id="1044" name="Rectangle 20"/>
          <p:cNvSpPr>
            <a:spLocks noGrp="1" noChangeArrowheads="1"/>
          </p:cNvSpPr>
          <p:nvPr>
            <p:ph type="title"/>
          </p:nvPr>
        </p:nvSpPr>
        <p:spPr bwMode="auto">
          <a:xfrm>
            <a:off x="571500" y="1552575"/>
            <a:ext cx="7280275" cy="42862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lvl="0"/>
            <a:r>
              <a:rPr lang="pl-PL" dirty="0" smtClean="0"/>
              <a:t>Kliknij, aby edytować styl wzorca tytułu</a:t>
            </a:r>
          </a:p>
        </p:txBody>
      </p:sp>
      <p:sp>
        <p:nvSpPr>
          <p:cNvPr id="1045" name="Rectangle 21"/>
          <p:cNvSpPr>
            <a:spLocks noChangeArrowheads="1"/>
          </p:cNvSpPr>
          <p:nvPr userDrawn="1"/>
        </p:nvSpPr>
        <p:spPr bwMode="auto">
          <a:xfrm>
            <a:off x="2339975" y="1700213"/>
            <a:ext cx="914400" cy="914400"/>
          </a:xfrm>
          <a:prstGeom prst="rect">
            <a:avLst/>
          </a:prstGeom>
          <a:noFill/>
          <a:ln w="9525" algn="ctr">
            <a:noFill/>
            <a:miter lim="800000"/>
            <a:headEnd/>
            <a:tailEnd/>
          </a:ln>
          <a:effectLst/>
        </p:spPr>
        <p:txBody>
          <a:bodyPr wrap="none" lIns="0" tIns="0" rIns="0" bIns="0" anchor="ctr"/>
          <a:lstStyle/>
          <a:p>
            <a:endParaRPr lang="pl-PL"/>
          </a:p>
        </p:txBody>
      </p:sp>
      <p:sp>
        <p:nvSpPr>
          <p:cNvPr id="1046" name="Rectangle 22"/>
          <p:cNvSpPr>
            <a:spLocks noChangeArrowheads="1"/>
          </p:cNvSpPr>
          <p:nvPr userDrawn="1"/>
        </p:nvSpPr>
        <p:spPr bwMode="auto">
          <a:xfrm>
            <a:off x="0" y="6597650"/>
            <a:ext cx="9144000" cy="260350"/>
          </a:xfrm>
          <a:prstGeom prst="rect">
            <a:avLst/>
          </a:prstGeom>
          <a:solidFill>
            <a:srgbClr val="004D84"/>
          </a:solidFill>
          <a:ln w="9525" algn="ctr">
            <a:noFill/>
            <a:miter lim="800000"/>
            <a:headEnd/>
            <a:tailEnd/>
          </a:ln>
          <a:effectLst/>
        </p:spPr>
        <p:txBody>
          <a:bodyPr wrap="none" lIns="0" tIns="0" rIns="0" bIns="0" anchor="ctr"/>
          <a:lstStyle/>
          <a:p>
            <a:endParaRPr lang="pl-PL"/>
          </a:p>
        </p:txBody>
      </p:sp>
      <p:sp>
        <p:nvSpPr>
          <p:cNvPr id="4" name="Symbol zastępczy numeru slajdu 3"/>
          <p:cNvSpPr txBox="1">
            <a:spLocks noGrp="1"/>
          </p:cNvSpPr>
          <p:nvPr userDrawn="1"/>
        </p:nvSpPr>
        <p:spPr bwMode="auto">
          <a:xfrm>
            <a:off x="7948613" y="6540500"/>
            <a:ext cx="1303337" cy="381000"/>
          </a:xfrm>
          <a:prstGeom prst="rect">
            <a:avLst/>
          </a:prstGeom>
          <a:noFill/>
          <a:ln w="9525">
            <a:noFill/>
            <a:miter lim="800000"/>
            <a:headEnd/>
            <a:tailEnd/>
          </a:ln>
        </p:spPr>
        <p:txBody>
          <a:bodyPr lIns="0" tIns="0" rIns="0" bIns="0" anchor="ctr"/>
          <a:lstStyle/>
          <a:p>
            <a:r>
              <a:rPr lang="pl-PL" sz="1200">
                <a:solidFill>
                  <a:schemeClr val="bg2"/>
                </a:solidFill>
              </a:rPr>
              <a:t>Slajd nr </a:t>
            </a:r>
            <a:fld id="{85978C51-5523-476F-A3FC-E184CDA0153F}" type="slidenum">
              <a:rPr lang="pl-PL" sz="1200">
                <a:solidFill>
                  <a:schemeClr val="bg2"/>
                </a:solidFill>
              </a:rPr>
              <a:pPr/>
              <a:t>‹#›</a:t>
            </a:fld>
            <a:endParaRPr lang="pl-PL" sz="1200">
              <a:solidFill>
                <a:schemeClr val="bg2"/>
              </a:solidFill>
            </a:endParaRPr>
          </a:p>
        </p:txBody>
      </p:sp>
      <p:sp>
        <p:nvSpPr>
          <p:cNvPr id="7" name="pole tekstowe 6"/>
          <p:cNvSpPr txBox="1"/>
          <p:nvPr userDrawn="1"/>
        </p:nvSpPr>
        <p:spPr>
          <a:xfrm>
            <a:off x="470161" y="966856"/>
            <a:ext cx="4357718" cy="353943"/>
          </a:xfrm>
          <a:prstGeom prst="rect">
            <a:avLst/>
          </a:prstGeom>
          <a:noFill/>
        </p:spPr>
        <p:txBody>
          <a:bodyPr wrap="square" rtlCol="0">
            <a:spAutoFit/>
          </a:bodyPr>
          <a:lstStyle/>
          <a:p>
            <a:pPr algn="l"/>
            <a:r>
              <a:rPr lang="pl-PL" sz="1700" dirty="0" smtClean="0"/>
              <a:t>Katedra Zarządzania Kapitałem Ludzkim </a:t>
            </a:r>
            <a:endParaRPr lang="pl-PL" sz="1700" dirty="0"/>
          </a:p>
        </p:txBody>
      </p:sp>
      <p:sp>
        <p:nvSpPr>
          <p:cNvPr id="8" name="pole tekstowe 7"/>
          <p:cNvSpPr txBox="1"/>
          <p:nvPr userDrawn="1"/>
        </p:nvSpPr>
        <p:spPr>
          <a:xfrm>
            <a:off x="3500430" y="873858"/>
            <a:ext cx="4357718" cy="153888"/>
          </a:xfrm>
          <a:prstGeom prst="rect">
            <a:avLst/>
          </a:prstGeom>
          <a:noFill/>
        </p:spPr>
        <p:txBody>
          <a:bodyPr wrap="square" lIns="0" tIns="0" rIns="0" bIns="0" rtlCol="0">
            <a:spAutoFit/>
          </a:bodyPr>
          <a:lstStyle/>
          <a:p>
            <a:pPr marL="0" marR="0" indent="0" algn="r" defTabSz="914400" rtl="0" eaLnBrk="1" fontAlgn="base" latinLnBrk="0" hangingPunct="1">
              <a:lnSpc>
                <a:spcPct val="100000"/>
              </a:lnSpc>
              <a:spcBef>
                <a:spcPct val="0"/>
              </a:spcBef>
              <a:spcAft>
                <a:spcPct val="0"/>
              </a:spcAft>
              <a:buClrTx/>
              <a:buSzTx/>
              <a:buFontTx/>
              <a:buNone/>
              <a:tabLst/>
              <a:defRPr/>
            </a:pPr>
            <a:r>
              <a:rPr lang="pl-PL" sz="1000" dirty="0" smtClean="0"/>
              <a:t>Instytut Zarządzania i Marketingu</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ftr="0" dt="0"/>
  <p:txStyles>
    <p:titleStyle>
      <a:lvl1pPr algn="l" rtl="0" fontAlgn="base">
        <a:spcBef>
          <a:spcPct val="0"/>
        </a:spcBef>
        <a:spcAft>
          <a:spcPct val="0"/>
        </a:spcAft>
        <a:defRPr sz="2000" b="1" kern="1200">
          <a:solidFill>
            <a:srgbClr val="004070"/>
          </a:solidFill>
          <a:latin typeface="Trebuchet MS" pitchFamily="34" charset="0"/>
          <a:ea typeface="+mj-ea"/>
          <a:cs typeface="+mj-cs"/>
        </a:defRPr>
      </a:lvl1pPr>
      <a:lvl2pPr algn="l" rtl="0" fontAlgn="base">
        <a:spcBef>
          <a:spcPct val="0"/>
        </a:spcBef>
        <a:spcAft>
          <a:spcPct val="0"/>
        </a:spcAft>
        <a:defRPr sz="2000" b="1">
          <a:solidFill>
            <a:srgbClr val="004070"/>
          </a:solidFill>
          <a:latin typeface="Trebuchet MS" pitchFamily="34" charset="0"/>
        </a:defRPr>
      </a:lvl2pPr>
      <a:lvl3pPr algn="l" rtl="0" fontAlgn="base">
        <a:spcBef>
          <a:spcPct val="0"/>
        </a:spcBef>
        <a:spcAft>
          <a:spcPct val="0"/>
        </a:spcAft>
        <a:defRPr sz="2000" b="1">
          <a:solidFill>
            <a:srgbClr val="004070"/>
          </a:solidFill>
          <a:latin typeface="Trebuchet MS" pitchFamily="34" charset="0"/>
        </a:defRPr>
      </a:lvl3pPr>
      <a:lvl4pPr algn="l" rtl="0" fontAlgn="base">
        <a:spcBef>
          <a:spcPct val="0"/>
        </a:spcBef>
        <a:spcAft>
          <a:spcPct val="0"/>
        </a:spcAft>
        <a:defRPr sz="2000" b="1">
          <a:solidFill>
            <a:srgbClr val="004070"/>
          </a:solidFill>
          <a:latin typeface="Trebuchet MS" pitchFamily="34" charset="0"/>
        </a:defRPr>
      </a:lvl4pPr>
      <a:lvl5pPr algn="l" rtl="0" fontAlgn="base">
        <a:spcBef>
          <a:spcPct val="0"/>
        </a:spcBef>
        <a:spcAft>
          <a:spcPct val="0"/>
        </a:spcAft>
        <a:defRPr sz="2000" b="1">
          <a:solidFill>
            <a:srgbClr val="004070"/>
          </a:solidFill>
          <a:latin typeface="Trebuchet MS" pitchFamily="34" charset="0"/>
        </a:defRPr>
      </a:lvl5pPr>
      <a:lvl6pPr marL="457200" algn="l" rtl="0" fontAlgn="base">
        <a:spcBef>
          <a:spcPct val="0"/>
        </a:spcBef>
        <a:spcAft>
          <a:spcPct val="0"/>
        </a:spcAft>
        <a:defRPr sz="2000" b="1">
          <a:solidFill>
            <a:srgbClr val="004070"/>
          </a:solidFill>
          <a:latin typeface="Trebuchet MS" pitchFamily="34" charset="0"/>
        </a:defRPr>
      </a:lvl6pPr>
      <a:lvl7pPr marL="914400" algn="l" rtl="0" fontAlgn="base">
        <a:spcBef>
          <a:spcPct val="0"/>
        </a:spcBef>
        <a:spcAft>
          <a:spcPct val="0"/>
        </a:spcAft>
        <a:defRPr sz="2000" b="1">
          <a:solidFill>
            <a:srgbClr val="004070"/>
          </a:solidFill>
          <a:latin typeface="Trebuchet MS" pitchFamily="34" charset="0"/>
        </a:defRPr>
      </a:lvl7pPr>
      <a:lvl8pPr marL="1371600" algn="l" rtl="0" fontAlgn="base">
        <a:spcBef>
          <a:spcPct val="0"/>
        </a:spcBef>
        <a:spcAft>
          <a:spcPct val="0"/>
        </a:spcAft>
        <a:defRPr sz="2000" b="1">
          <a:solidFill>
            <a:srgbClr val="004070"/>
          </a:solidFill>
          <a:latin typeface="Trebuchet MS" pitchFamily="34" charset="0"/>
        </a:defRPr>
      </a:lvl8pPr>
      <a:lvl9pPr marL="1828800" algn="l" rtl="0" fontAlgn="base">
        <a:spcBef>
          <a:spcPct val="0"/>
        </a:spcBef>
        <a:spcAft>
          <a:spcPct val="0"/>
        </a:spcAft>
        <a:defRPr sz="2000" b="1">
          <a:solidFill>
            <a:srgbClr val="004070"/>
          </a:solidFill>
          <a:latin typeface="Trebuchet MS" pitchFamily="34" charset="0"/>
        </a:defRPr>
      </a:lvl9pPr>
    </p:titleStyle>
    <p:bodyStyle>
      <a:lvl1pPr marL="342900" indent="-342900" algn="l" rtl="0" fontAlgn="base">
        <a:spcBef>
          <a:spcPct val="20000"/>
        </a:spcBef>
        <a:spcAft>
          <a:spcPct val="0"/>
        </a:spcAft>
        <a:buFont typeface="Trebuchet MS" pitchFamily="34" charset="0"/>
        <a:buChar char="•"/>
        <a:defRPr kern="1200">
          <a:solidFill>
            <a:srgbClr val="5F5F5F"/>
          </a:solidFill>
          <a:latin typeface="Trebuchet MS" pitchFamily="34" charset="0"/>
          <a:ea typeface="+mn-ea"/>
          <a:cs typeface="+mn-cs"/>
        </a:defRPr>
      </a:lvl1pPr>
      <a:lvl2pPr marL="742950" indent="-285750" algn="l" rtl="0" fontAlgn="base">
        <a:spcBef>
          <a:spcPct val="20000"/>
        </a:spcBef>
        <a:spcAft>
          <a:spcPct val="0"/>
        </a:spcAft>
        <a:buFont typeface="Trebuchet MS" pitchFamily="34" charset="0"/>
        <a:buChar char="–"/>
        <a:defRPr sz="1600" kern="1200">
          <a:solidFill>
            <a:srgbClr val="5F5F5F"/>
          </a:solidFill>
          <a:latin typeface="Trebuchet MS" pitchFamily="34" charset="0"/>
          <a:ea typeface="+mn-ea"/>
          <a:cs typeface="+mn-cs"/>
        </a:defRPr>
      </a:lvl2pPr>
      <a:lvl3pPr marL="1143000" indent="-228600" algn="l" rtl="0" fontAlgn="base">
        <a:spcBef>
          <a:spcPct val="20000"/>
        </a:spcBef>
        <a:spcAft>
          <a:spcPct val="0"/>
        </a:spcAft>
        <a:buFont typeface="Trebuchet MS" pitchFamily="34" charset="0"/>
        <a:buChar char="•"/>
        <a:defRPr sz="1400" kern="1200">
          <a:solidFill>
            <a:srgbClr val="5F5F5F"/>
          </a:solidFill>
          <a:latin typeface="Trebuchet MS" pitchFamily="34" charset="0"/>
          <a:ea typeface="+mn-ea"/>
          <a:cs typeface="+mn-cs"/>
        </a:defRPr>
      </a:lvl3pPr>
      <a:lvl4pPr marL="1600200" indent="-228600" algn="l" rtl="0" fontAlgn="base">
        <a:spcBef>
          <a:spcPct val="20000"/>
        </a:spcBef>
        <a:spcAft>
          <a:spcPct val="0"/>
        </a:spcAft>
        <a:buFont typeface="Trebuchet MS" pitchFamily="34" charset="0"/>
        <a:buChar char="–"/>
        <a:defRPr sz="1200" kern="1200">
          <a:solidFill>
            <a:srgbClr val="5F5F5F"/>
          </a:solidFill>
          <a:latin typeface="Trebuchet MS" pitchFamily="34" charset="0"/>
          <a:ea typeface="+mn-ea"/>
          <a:cs typeface="+mn-cs"/>
        </a:defRPr>
      </a:lvl4pPr>
      <a:lvl5pPr marL="2057400" indent="-228600" algn="l" rtl="0" fontAlgn="base">
        <a:spcBef>
          <a:spcPct val="20000"/>
        </a:spcBef>
        <a:spcAft>
          <a:spcPct val="0"/>
        </a:spcAft>
        <a:buFont typeface="Trebuchet MS" pitchFamily="34" charset="0"/>
        <a:buChar char="»"/>
        <a:defRPr sz="1000" kern="1200">
          <a:solidFill>
            <a:srgbClr val="5F5F5F"/>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www.balticsearegion.org/" TargetMode="External"/><Relationship Id="rId2" Type="http://schemas.openxmlformats.org/officeDocument/2006/relationships/hyperlink" Target="mailto:mhk@wneiz.pl" TargetMode="Externa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4" name="Rectangle 6"/>
          <p:cNvSpPr>
            <a:spLocks noGrp="1" noChangeArrowheads="1"/>
          </p:cNvSpPr>
          <p:nvPr>
            <p:ph type="subTitle" idx="1"/>
          </p:nvPr>
        </p:nvSpPr>
        <p:spPr bwMode="auto">
          <a:xfrm>
            <a:off x="485775" y="5424782"/>
            <a:ext cx="6848475" cy="812530"/>
          </a:xfrm>
          <a:prstGeom prst="rect">
            <a:avLst/>
          </a:prstGeom>
          <a:noFill/>
          <a:ln>
            <a:miter lim="800000"/>
            <a:headEnd/>
            <a:tailEnd/>
          </a:ln>
        </p:spPr>
        <p:txBody>
          <a:bodyPr lIns="0" tIns="0" rIns="0" bIns="0">
            <a:spAutoFit/>
          </a:bodyPr>
          <a:lstStyle/>
          <a:p>
            <a:pPr marL="0" indent="0" algn="r">
              <a:buNone/>
            </a:pPr>
            <a:r>
              <a:rPr lang="en-GB" sz="2400" dirty="0">
                <a:solidFill>
                  <a:schemeClr val="bg1"/>
                </a:solidFill>
              </a:rPr>
              <a:t>Britt-Marie S </a:t>
            </a:r>
            <a:r>
              <a:rPr lang="en-GB" sz="2400" dirty="0" err="1">
                <a:solidFill>
                  <a:schemeClr val="bg1"/>
                </a:solidFill>
              </a:rPr>
              <a:t>Torstensson</a:t>
            </a:r>
            <a:r>
              <a:rPr lang="en-GB" sz="2400" dirty="0">
                <a:solidFill>
                  <a:schemeClr val="bg1"/>
                </a:solidFill>
              </a:rPr>
              <a:t>, WINNET Sweden</a:t>
            </a:r>
            <a:endParaRPr lang="pl-PL" sz="2400" dirty="0">
              <a:solidFill>
                <a:schemeClr val="bg1"/>
              </a:solidFill>
            </a:endParaRPr>
          </a:p>
          <a:p>
            <a:pPr marL="0" indent="0" algn="r">
              <a:buNone/>
            </a:pPr>
            <a:r>
              <a:rPr lang="en-GB" sz="2400" dirty="0" smtClean="0">
                <a:solidFill>
                  <a:schemeClr val="bg1"/>
                </a:solidFill>
              </a:rPr>
              <a:t>Sandra </a:t>
            </a:r>
            <a:r>
              <a:rPr lang="en-GB" sz="2400" dirty="0" err="1">
                <a:solidFill>
                  <a:schemeClr val="bg1"/>
                </a:solidFill>
              </a:rPr>
              <a:t>Misiak-Kwit</a:t>
            </a:r>
            <a:r>
              <a:rPr lang="en-GB" sz="2400" dirty="0">
                <a:solidFill>
                  <a:schemeClr val="bg1"/>
                </a:solidFill>
              </a:rPr>
              <a:t>, University of </a:t>
            </a:r>
            <a:r>
              <a:rPr lang="en-GB" sz="2400" dirty="0" smtClean="0">
                <a:solidFill>
                  <a:schemeClr val="bg1"/>
                </a:solidFill>
              </a:rPr>
              <a:t>Szczecin</a:t>
            </a:r>
            <a:endParaRPr lang="pl-PL" sz="2400" dirty="0" smtClean="0">
              <a:solidFill>
                <a:schemeClr val="bg1"/>
              </a:solidFill>
            </a:endParaRPr>
          </a:p>
        </p:txBody>
      </p:sp>
      <p:sp>
        <p:nvSpPr>
          <p:cNvPr id="186375" name="Rectangle 7"/>
          <p:cNvSpPr>
            <a:spLocks noGrp="1" noChangeArrowheads="1"/>
          </p:cNvSpPr>
          <p:nvPr>
            <p:ph type="ctrTitle"/>
          </p:nvPr>
        </p:nvSpPr>
        <p:spPr>
          <a:xfrm>
            <a:off x="504825" y="3305309"/>
            <a:ext cx="6848475" cy="1477328"/>
          </a:xfrm>
          <a:ln/>
        </p:spPr>
        <p:txBody>
          <a:bodyPr/>
          <a:lstStyle/>
          <a:p>
            <a:r>
              <a:rPr lang="en-GB" sz="3200" dirty="0"/>
              <a:t>WRCs’ potential to increase women’s participation in SME, Innovation and Economic Growth</a:t>
            </a:r>
            <a:endParaRPr lang="pl-PL"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500" y="1628800"/>
            <a:ext cx="7280275" cy="428625"/>
          </a:xfrm>
        </p:spPr>
        <p:txBody>
          <a:bodyPr/>
          <a:lstStyle/>
          <a:p>
            <a:r>
              <a:rPr lang="pl-PL" sz="3200" dirty="0" err="1" smtClean="0"/>
              <a:t>Thesis</a:t>
            </a:r>
            <a:r>
              <a:rPr lang="pl-PL" sz="3200" dirty="0" smtClean="0"/>
              <a:t> - </a:t>
            </a:r>
            <a:r>
              <a:rPr lang="pl-PL" sz="3200" dirty="0" err="1" smtClean="0"/>
              <a:t>verification</a:t>
            </a:r>
            <a:endParaRPr lang="pl-PL" sz="3200" dirty="0"/>
          </a:p>
        </p:txBody>
      </p:sp>
      <p:sp>
        <p:nvSpPr>
          <p:cNvPr id="3" name="Symbol zastępczy zawartości 2"/>
          <p:cNvSpPr>
            <a:spLocks noGrp="1"/>
          </p:cNvSpPr>
          <p:nvPr>
            <p:ph idx="1"/>
          </p:nvPr>
        </p:nvSpPr>
        <p:spPr>
          <a:xfrm>
            <a:off x="571500" y="2411114"/>
            <a:ext cx="7816924" cy="3466158"/>
          </a:xfrm>
        </p:spPr>
        <p:txBody>
          <a:bodyPr/>
          <a:lstStyle/>
          <a:p>
            <a:pPr marL="0" indent="0">
              <a:buNone/>
            </a:pPr>
            <a:r>
              <a:rPr lang="en-US" sz="2800" dirty="0"/>
              <a:t>Based on </a:t>
            </a:r>
            <a:r>
              <a:rPr lang="pl-PL" sz="2800" dirty="0" err="1" smtClean="0"/>
              <a:t>presented</a:t>
            </a:r>
            <a:r>
              <a:rPr lang="pl-PL" sz="2800" dirty="0" smtClean="0"/>
              <a:t> data</a:t>
            </a:r>
            <a:r>
              <a:rPr lang="en-US" sz="2800" dirty="0" smtClean="0"/>
              <a:t>, </a:t>
            </a:r>
            <a:r>
              <a:rPr lang="en-US" sz="2800" dirty="0"/>
              <a:t>the thesis that </a:t>
            </a:r>
            <a:r>
              <a:rPr lang="pl-PL" sz="2800" dirty="0" smtClean="0"/>
              <a:t/>
            </a:r>
            <a:br>
              <a:rPr lang="pl-PL" sz="2800" dirty="0" smtClean="0"/>
            </a:br>
            <a:endParaRPr lang="pl-PL" sz="1400" dirty="0" smtClean="0"/>
          </a:p>
          <a:p>
            <a:pPr marL="0" indent="0">
              <a:buNone/>
            </a:pPr>
            <a:r>
              <a:rPr lang="pl-PL" sz="2800" b="1" dirty="0" smtClean="0"/>
              <a:t>WRC model and BST </a:t>
            </a:r>
            <a:r>
              <a:rPr lang="pl-PL" sz="2800" b="1" dirty="0" err="1" smtClean="0"/>
              <a:t>method</a:t>
            </a:r>
            <a:r>
              <a:rPr lang="pl-PL" sz="2800" b="1" dirty="0" smtClean="0"/>
              <a:t> </a:t>
            </a:r>
            <a:r>
              <a:rPr lang="en-US" sz="2800" b="1" dirty="0" smtClean="0"/>
              <a:t>form </a:t>
            </a:r>
            <a:r>
              <a:rPr lang="en-US" sz="2800" b="1" dirty="0"/>
              <a:t>an effective system of support for business cooperation and relations between women </a:t>
            </a:r>
            <a:r>
              <a:rPr lang="pl-PL" sz="2800" dirty="0" smtClean="0"/>
              <a:t/>
            </a:r>
            <a:br>
              <a:rPr lang="pl-PL" sz="2800" dirty="0" smtClean="0"/>
            </a:br>
            <a:endParaRPr lang="pl-PL" sz="1400" dirty="0" smtClean="0"/>
          </a:p>
          <a:p>
            <a:pPr marL="0" indent="0">
              <a:buNone/>
            </a:pPr>
            <a:r>
              <a:rPr lang="en-US" sz="2800" dirty="0" smtClean="0"/>
              <a:t>was </a:t>
            </a:r>
            <a:r>
              <a:rPr lang="en-US" sz="2800" dirty="0"/>
              <a:t>positively verified.</a:t>
            </a:r>
            <a:endParaRPr lang="pl-PL" sz="2800" dirty="0"/>
          </a:p>
          <a:p>
            <a:pPr marL="0" indent="0">
              <a:buNone/>
            </a:pPr>
            <a:endParaRPr lang="pl-PL" sz="2800" dirty="0"/>
          </a:p>
        </p:txBody>
      </p:sp>
    </p:spTree>
    <p:extLst>
      <p:ext uri="{BB962C8B-B14F-4D97-AF65-F5344CB8AC3E}">
        <p14:creationId xmlns:p14="http://schemas.microsoft.com/office/powerpoint/2010/main" val="2834100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2313" y="4875237"/>
            <a:ext cx="7304400" cy="1362075"/>
          </a:xfrm>
        </p:spPr>
        <p:txBody>
          <a:bodyPr/>
          <a:lstStyle/>
          <a:p>
            <a:r>
              <a:rPr lang="pl-PL" dirty="0" err="1" smtClean="0"/>
              <a:t>Recommendation</a:t>
            </a:r>
            <a:r>
              <a:rPr lang="pl-PL" dirty="0" smtClean="0"/>
              <a:t> 1</a:t>
            </a:r>
            <a:endParaRPr lang="pl-PL" dirty="0"/>
          </a:p>
        </p:txBody>
      </p:sp>
      <p:sp>
        <p:nvSpPr>
          <p:cNvPr id="3" name="Symbol zastępczy tekstu 2"/>
          <p:cNvSpPr>
            <a:spLocks noGrp="1"/>
          </p:cNvSpPr>
          <p:nvPr>
            <p:ph type="body" idx="1"/>
          </p:nvPr>
        </p:nvSpPr>
        <p:spPr>
          <a:xfrm>
            <a:off x="722313" y="2225954"/>
            <a:ext cx="7304400" cy="2643206"/>
          </a:xfrm>
        </p:spPr>
        <p:txBody>
          <a:bodyPr/>
          <a:lstStyle/>
          <a:p>
            <a:r>
              <a:rPr lang="en-US" sz="2800" dirty="0"/>
              <a:t>Establishing a network of WRC in Poland - neutral business meeting places for women, based on the Swedish model adapted to Polish economic situation. It is possible to use the existing national network of care centers and community centers.</a:t>
            </a:r>
            <a:endParaRPr lang="pl-PL" sz="2800" dirty="0"/>
          </a:p>
          <a:p>
            <a:endParaRPr lang="pl-PL" sz="2800" dirty="0"/>
          </a:p>
        </p:txBody>
      </p:sp>
    </p:spTree>
    <p:extLst>
      <p:ext uri="{BB962C8B-B14F-4D97-AF65-F5344CB8AC3E}">
        <p14:creationId xmlns:p14="http://schemas.microsoft.com/office/powerpoint/2010/main" val="4033674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2313" y="4587205"/>
            <a:ext cx="7304400" cy="1362075"/>
          </a:xfrm>
        </p:spPr>
        <p:txBody>
          <a:bodyPr/>
          <a:lstStyle/>
          <a:p>
            <a:r>
              <a:rPr lang="pl-PL" dirty="0" err="1"/>
              <a:t>Recommendation</a:t>
            </a:r>
            <a:r>
              <a:rPr lang="pl-PL" dirty="0"/>
              <a:t> </a:t>
            </a:r>
            <a:r>
              <a:rPr lang="pl-PL" dirty="0" smtClean="0"/>
              <a:t>2</a:t>
            </a:r>
            <a:endParaRPr lang="pl-PL" dirty="0"/>
          </a:p>
        </p:txBody>
      </p:sp>
      <p:sp>
        <p:nvSpPr>
          <p:cNvPr id="3" name="Symbol zastępczy tekstu 2"/>
          <p:cNvSpPr>
            <a:spLocks noGrp="1"/>
          </p:cNvSpPr>
          <p:nvPr>
            <p:ph type="body" idx="1"/>
          </p:nvPr>
        </p:nvSpPr>
        <p:spPr>
          <a:xfrm>
            <a:off x="722313" y="1412776"/>
            <a:ext cx="7304400" cy="2643206"/>
          </a:xfrm>
        </p:spPr>
        <p:txBody>
          <a:bodyPr/>
          <a:lstStyle/>
          <a:p>
            <a:r>
              <a:rPr lang="en-US" sz="3200" dirty="0" smtClean="0"/>
              <a:t>The </a:t>
            </a:r>
            <a:r>
              <a:rPr lang="en-US" sz="3200" dirty="0"/>
              <a:t>organization of BST meetings, during which women receive a multi-dimensional support within the scope of their business activities.</a:t>
            </a:r>
            <a:endParaRPr lang="pl-PL" sz="3200" dirty="0"/>
          </a:p>
        </p:txBody>
      </p:sp>
    </p:spTree>
    <p:extLst>
      <p:ext uri="{BB962C8B-B14F-4D97-AF65-F5344CB8AC3E}">
        <p14:creationId xmlns:p14="http://schemas.microsoft.com/office/powerpoint/2010/main" val="8728881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2313" y="4947245"/>
            <a:ext cx="7304400" cy="1362075"/>
          </a:xfrm>
        </p:spPr>
        <p:txBody>
          <a:bodyPr/>
          <a:lstStyle/>
          <a:p>
            <a:r>
              <a:rPr lang="pl-PL" dirty="0" err="1"/>
              <a:t>Recommendation</a:t>
            </a:r>
            <a:r>
              <a:rPr lang="pl-PL" dirty="0"/>
              <a:t> </a:t>
            </a:r>
            <a:r>
              <a:rPr lang="pl-PL" dirty="0" smtClean="0"/>
              <a:t>3</a:t>
            </a:r>
            <a:endParaRPr lang="pl-PL" dirty="0"/>
          </a:p>
        </p:txBody>
      </p:sp>
      <p:sp>
        <p:nvSpPr>
          <p:cNvPr id="3" name="Symbol zastępczy tekstu 2"/>
          <p:cNvSpPr>
            <a:spLocks noGrp="1"/>
          </p:cNvSpPr>
          <p:nvPr>
            <p:ph type="body" idx="1"/>
          </p:nvPr>
        </p:nvSpPr>
        <p:spPr>
          <a:xfrm>
            <a:off x="722313" y="2009930"/>
            <a:ext cx="7304400" cy="2643206"/>
          </a:xfrm>
        </p:spPr>
        <p:txBody>
          <a:bodyPr/>
          <a:lstStyle/>
          <a:p>
            <a:r>
              <a:rPr lang="en-US" sz="3200" dirty="0"/>
              <a:t>Mediation in international relations between groups of women operating in the Polish WRCs and abroad, particularly in Sweden and Germany. Promoting relations can be performed using the BST method</a:t>
            </a:r>
            <a:r>
              <a:rPr lang="en-US" sz="3200" dirty="0" smtClean="0"/>
              <a:t>.</a:t>
            </a:r>
            <a:endParaRPr lang="pl-PL" sz="3200" dirty="0"/>
          </a:p>
        </p:txBody>
      </p:sp>
    </p:spTree>
    <p:extLst>
      <p:ext uri="{BB962C8B-B14F-4D97-AF65-F5344CB8AC3E}">
        <p14:creationId xmlns:p14="http://schemas.microsoft.com/office/powerpoint/2010/main" val="1753250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22312" y="2060848"/>
            <a:ext cx="7954143" cy="1362075"/>
          </a:xfrm>
        </p:spPr>
        <p:txBody>
          <a:bodyPr/>
          <a:lstStyle/>
          <a:p>
            <a:r>
              <a:rPr lang="en-US" dirty="0"/>
              <a:t>Implementation of the proposed recommendations will certainly improve the relations and business cooperation of women in Poland.</a:t>
            </a:r>
            <a:r>
              <a:rPr lang="pl-PL" dirty="0"/>
              <a:t/>
            </a:r>
            <a:br>
              <a:rPr lang="pl-PL" dirty="0"/>
            </a:br>
            <a:endParaRPr lang="pl-PL" dirty="0"/>
          </a:p>
        </p:txBody>
      </p:sp>
    </p:spTree>
    <p:extLst>
      <p:ext uri="{BB962C8B-B14F-4D97-AF65-F5344CB8AC3E}">
        <p14:creationId xmlns:p14="http://schemas.microsoft.com/office/powerpoint/2010/main" val="14737785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a:spLocks noChangeArrowheads="1"/>
          </p:cNvSpPr>
          <p:nvPr/>
        </p:nvSpPr>
        <p:spPr bwMode="auto">
          <a:xfrm>
            <a:off x="0" y="4508500"/>
            <a:ext cx="8893175"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pl-PL" dirty="0">
                <a:latin typeface="Segoe UI Light" panose="020B0502040204020203" pitchFamily="34" charset="0"/>
              </a:rPr>
              <a:t>Thank you for your attention</a:t>
            </a:r>
            <a:r>
              <a:rPr lang="pl-PL" altLang="pl-PL" dirty="0">
                <a:latin typeface="Segoe UI Light" panose="020B0502040204020203" pitchFamily="34" charset="0"/>
              </a:rPr>
              <a:t>!</a:t>
            </a:r>
            <a:endParaRPr lang="pl-PL" altLang="pl-PL" sz="2800" dirty="0">
              <a:latin typeface="Segoe UI Light" panose="020B0502040204020203" pitchFamily="34" charset="0"/>
            </a:endParaRPr>
          </a:p>
          <a:p>
            <a:pPr algn="ctr" eaLnBrk="1" hangingPunct="1">
              <a:spcBef>
                <a:spcPct val="0"/>
              </a:spcBef>
              <a:buFontTx/>
              <a:buNone/>
            </a:pPr>
            <a:r>
              <a:rPr lang="pl-PL" altLang="pl-PL" sz="2800" dirty="0">
                <a:solidFill>
                  <a:srgbClr val="004D83"/>
                </a:solidFill>
                <a:latin typeface="Segoe UI" panose="020B0502040204020203" pitchFamily="34" charset="0"/>
                <a:cs typeface="Segoe UI" panose="020B0502040204020203" pitchFamily="34" charset="0"/>
              </a:rPr>
              <a:t>Sandra </a:t>
            </a:r>
            <a:r>
              <a:rPr lang="pl-PL" altLang="pl-PL" sz="2800" dirty="0" smtClean="0">
                <a:solidFill>
                  <a:srgbClr val="004D83"/>
                </a:solidFill>
                <a:latin typeface="Segoe UI" panose="020B0502040204020203" pitchFamily="34" charset="0"/>
                <a:cs typeface="Segoe UI" panose="020B0502040204020203" pitchFamily="34" charset="0"/>
              </a:rPr>
              <a:t>Misiak-Kwit</a:t>
            </a:r>
            <a:endParaRPr lang="pl-PL" altLang="pl-PL" sz="2800" dirty="0">
              <a:solidFill>
                <a:srgbClr val="004D83"/>
              </a:solidFill>
              <a:latin typeface="Segoe UI" panose="020B0502040204020203" pitchFamily="34" charset="0"/>
              <a:cs typeface="Segoe UI" panose="020B0502040204020203" pitchFamily="34" charset="0"/>
            </a:endParaRPr>
          </a:p>
          <a:p>
            <a:pPr algn="ctr" eaLnBrk="1" hangingPunct="1">
              <a:spcBef>
                <a:spcPct val="0"/>
              </a:spcBef>
              <a:buFontTx/>
              <a:buNone/>
            </a:pPr>
            <a:r>
              <a:rPr lang="pl-PL" altLang="pl-PL" sz="2400" u="sng" dirty="0">
                <a:latin typeface="Segoe UI Light" panose="020B0502040204020203" pitchFamily="34" charset="0"/>
                <a:hlinkClick r:id="rId2"/>
              </a:rPr>
              <a:t>sandra.misiak@op.pl</a:t>
            </a:r>
            <a:endParaRPr lang="pl-PL" altLang="pl-PL" sz="2400" u="sng" dirty="0">
              <a:latin typeface="Segoe UI Light" panose="020B0502040204020203" pitchFamily="34" charset="0"/>
            </a:endParaRPr>
          </a:p>
          <a:p>
            <a:pPr algn="ctr" eaLnBrk="1" hangingPunct="1">
              <a:spcBef>
                <a:spcPct val="0"/>
              </a:spcBef>
              <a:buFont typeface="Arial" panose="020B0604020202020204" pitchFamily="34" charset="0"/>
              <a:buNone/>
            </a:pPr>
            <a:r>
              <a:rPr lang="pl-PL" altLang="pl-PL" sz="2400" dirty="0">
                <a:latin typeface="Segoe UI Light" panose="020B0502040204020203" pitchFamily="34" charset="0"/>
                <a:hlinkClick r:id="rId3"/>
              </a:rPr>
              <a:t>www.balticsearegion.org</a:t>
            </a:r>
            <a:endParaRPr lang="pl-PL" altLang="pl-PL" sz="2400" u="sng" dirty="0">
              <a:latin typeface="Segoe UI Light" panose="020B0502040204020203" pitchFamily="34" charset="0"/>
            </a:endParaRPr>
          </a:p>
          <a:p>
            <a:pPr algn="ctr" eaLnBrk="1" hangingPunct="1">
              <a:spcBef>
                <a:spcPct val="0"/>
              </a:spcBef>
              <a:buFontTx/>
              <a:buNone/>
            </a:pPr>
            <a:endParaRPr lang="pl-PL" altLang="pl-PL" sz="2400" dirty="0">
              <a:latin typeface="Segoe UI Light" panose="020B0502040204020203" pitchFamily="34" charset="0"/>
            </a:endParaRPr>
          </a:p>
        </p:txBody>
      </p:sp>
      <p:pic>
        <p:nvPicPr>
          <p:cNvPr id="5" name="Obraz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22575" y="2636838"/>
            <a:ext cx="3248025"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5753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dirty="0" err="1" smtClean="0"/>
              <a:t>Aim</a:t>
            </a:r>
            <a:r>
              <a:rPr lang="pl-PL" sz="3200" dirty="0" smtClean="0"/>
              <a:t> and </a:t>
            </a:r>
            <a:r>
              <a:rPr lang="pl-PL" sz="3200" dirty="0" err="1" smtClean="0"/>
              <a:t>hypothesis</a:t>
            </a:r>
            <a:endParaRPr lang="pl-PL" sz="3200" dirty="0"/>
          </a:p>
        </p:txBody>
      </p:sp>
      <p:sp>
        <p:nvSpPr>
          <p:cNvPr id="3" name="Symbol zastępczy zawartości 2"/>
          <p:cNvSpPr>
            <a:spLocks noGrp="1"/>
          </p:cNvSpPr>
          <p:nvPr>
            <p:ph idx="1"/>
          </p:nvPr>
        </p:nvSpPr>
        <p:spPr>
          <a:xfrm>
            <a:off x="571500" y="2555130"/>
            <a:ext cx="7672908" cy="4186238"/>
          </a:xfrm>
        </p:spPr>
        <p:txBody>
          <a:bodyPr/>
          <a:lstStyle/>
          <a:p>
            <a:r>
              <a:rPr lang="pl-PL" sz="2800" b="1" dirty="0"/>
              <a:t>A</a:t>
            </a:r>
            <a:r>
              <a:rPr lang="en-US" sz="2800" b="1" dirty="0" err="1" smtClean="0"/>
              <a:t>im</a:t>
            </a:r>
            <a:r>
              <a:rPr lang="en-US" sz="2800" dirty="0" smtClean="0"/>
              <a:t> </a:t>
            </a:r>
            <a:r>
              <a:rPr lang="pl-PL" sz="2800" dirty="0" smtClean="0"/>
              <a:t>- </a:t>
            </a:r>
            <a:r>
              <a:rPr lang="en-US" sz="2800" dirty="0" smtClean="0"/>
              <a:t>to </a:t>
            </a:r>
            <a:r>
              <a:rPr lang="en-US" sz="2800" dirty="0"/>
              <a:t>present the essence and to evaluate the WRC model and the BST </a:t>
            </a:r>
            <a:r>
              <a:rPr lang="en-US" sz="2800" dirty="0" smtClean="0"/>
              <a:t>method</a:t>
            </a:r>
            <a:endParaRPr lang="pl-PL" sz="2800" dirty="0"/>
          </a:p>
          <a:p>
            <a:endParaRPr lang="pl-PL" sz="1400" dirty="0" smtClean="0"/>
          </a:p>
          <a:p>
            <a:r>
              <a:rPr lang="pl-PL" sz="2800" b="1" dirty="0" err="1" smtClean="0"/>
              <a:t>Hypot</a:t>
            </a:r>
            <a:r>
              <a:rPr lang="en-US" sz="2800" b="1" dirty="0" err="1" smtClean="0"/>
              <a:t>hesis</a:t>
            </a:r>
            <a:r>
              <a:rPr lang="en-US" sz="2800" dirty="0" smtClean="0"/>
              <a:t> </a:t>
            </a:r>
            <a:r>
              <a:rPr lang="pl-PL" sz="2800" dirty="0" smtClean="0"/>
              <a:t>– WRC model and BST </a:t>
            </a:r>
            <a:r>
              <a:rPr lang="pl-PL" sz="2800" dirty="0" err="1" smtClean="0"/>
              <a:t>method</a:t>
            </a:r>
            <a:r>
              <a:rPr lang="en-US" sz="2800" dirty="0" smtClean="0"/>
              <a:t> </a:t>
            </a:r>
            <a:r>
              <a:rPr lang="en-US" sz="2800" dirty="0"/>
              <a:t>form an effective system of support for business relations and cooperation between </a:t>
            </a:r>
            <a:r>
              <a:rPr lang="en-US" sz="2800" dirty="0" smtClean="0"/>
              <a:t>women</a:t>
            </a:r>
            <a:endParaRPr lang="pl-PL" sz="2800" dirty="0"/>
          </a:p>
          <a:p>
            <a:endParaRPr lang="pl-PL" sz="2800" dirty="0"/>
          </a:p>
        </p:txBody>
      </p:sp>
    </p:spTree>
    <p:extLst>
      <p:ext uri="{BB962C8B-B14F-4D97-AF65-F5344CB8AC3E}">
        <p14:creationId xmlns:p14="http://schemas.microsoft.com/office/powerpoint/2010/main" val="1670652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500" y="1484784"/>
            <a:ext cx="7280275" cy="428625"/>
          </a:xfrm>
        </p:spPr>
        <p:txBody>
          <a:bodyPr/>
          <a:lstStyle/>
          <a:p>
            <a:r>
              <a:rPr lang="en-US" sz="3200" dirty="0"/>
              <a:t>Women Resource Centre </a:t>
            </a:r>
            <a:r>
              <a:rPr lang="en-US" sz="3200" dirty="0" smtClean="0"/>
              <a:t>model</a:t>
            </a:r>
            <a:endParaRPr lang="pl-PL" sz="3200" dirty="0"/>
          </a:p>
        </p:txBody>
      </p:sp>
      <p:sp>
        <p:nvSpPr>
          <p:cNvPr id="5" name="Symbol zastępczy zawartości 2"/>
          <p:cNvSpPr>
            <a:spLocks noGrp="1"/>
          </p:cNvSpPr>
          <p:nvPr>
            <p:ph idx="1"/>
          </p:nvPr>
        </p:nvSpPr>
        <p:spPr>
          <a:xfrm>
            <a:off x="323528" y="2060848"/>
            <a:ext cx="8424936" cy="4186238"/>
          </a:xfrm>
        </p:spPr>
        <p:txBody>
          <a:bodyPr/>
          <a:lstStyle/>
          <a:p>
            <a:r>
              <a:rPr lang="pl-PL" sz="2400" dirty="0" smtClean="0"/>
              <a:t>A</a:t>
            </a:r>
            <a:r>
              <a:rPr lang="en-US" sz="2400" dirty="0" smtClean="0"/>
              <a:t>n </a:t>
            </a:r>
            <a:r>
              <a:rPr lang="en-US" sz="2400" dirty="0"/>
              <a:t>institution created in Sweden in the eighties in order to activate and strengthen the position of women on the labor market. </a:t>
            </a:r>
            <a:endParaRPr lang="pl-PL" sz="2400" dirty="0" smtClean="0"/>
          </a:p>
          <a:p>
            <a:endParaRPr lang="pl-PL" sz="800" dirty="0" smtClean="0"/>
          </a:p>
          <a:p>
            <a:r>
              <a:rPr lang="en-US" sz="2400" dirty="0" smtClean="0"/>
              <a:t>Currently </a:t>
            </a:r>
            <a:r>
              <a:rPr lang="en-US" sz="2400" dirty="0"/>
              <a:t>about 150 </a:t>
            </a:r>
            <a:r>
              <a:rPr lang="en-US" sz="2400" dirty="0" err="1"/>
              <a:t>centres</a:t>
            </a:r>
            <a:r>
              <a:rPr lang="en-US" sz="2400" dirty="0"/>
              <a:t> operate </a:t>
            </a:r>
            <a:r>
              <a:rPr lang="en-US" sz="2400" dirty="0" smtClean="0"/>
              <a:t>there.</a:t>
            </a:r>
            <a:endParaRPr lang="pl-PL" sz="2400" dirty="0" smtClean="0"/>
          </a:p>
          <a:p>
            <a:endParaRPr lang="pl-PL" sz="800" dirty="0" smtClean="0"/>
          </a:p>
          <a:p>
            <a:r>
              <a:rPr lang="en-US" sz="2400" dirty="0" smtClean="0"/>
              <a:t>One </a:t>
            </a:r>
            <a:r>
              <a:rPr lang="en-US" sz="2400" dirty="0"/>
              <a:t>of the most important is </a:t>
            </a:r>
            <a:r>
              <a:rPr lang="en-US" sz="2400" dirty="0" smtClean="0"/>
              <a:t>WINNET Sweden, </a:t>
            </a:r>
            <a:r>
              <a:rPr lang="en-US" sz="2400" dirty="0"/>
              <a:t>which includes </a:t>
            </a:r>
            <a:r>
              <a:rPr lang="en-US" sz="2400" dirty="0" err="1"/>
              <a:t>centres</a:t>
            </a:r>
            <a:r>
              <a:rPr lang="en-US" sz="2400" dirty="0"/>
              <a:t> operating at national, regional and local </a:t>
            </a:r>
            <a:r>
              <a:rPr lang="en-US" sz="2400" dirty="0" smtClean="0"/>
              <a:t>levels.</a:t>
            </a:r>
            <a:endParaRPr lang="pl-PL" sz="2400" dirty="0" smtClean="0"/>
          </a:p>
          <a:p>
            <a:endParaRPr lang="pl-PL" sz="800" dirty="0" smtClean="0"/>
          </a:p>
          <a:p>
            <a:r>
              <a:rPr lang="pl-PL" sz="2400" dirty="0" err="1" smtClean="0"/>
              <a:t>They</a:t>
            </a:r>
            <a:r>
              <a:rPr lang="pl-PL" sz="2400" dirty="0" smtClean="0"/>
              <a:t> </a:t>
            </a:r>
            <a:r>
              <a:rPr lang="en-US" sz="2400" dirty="0" smtClean="0"/>
              <a:t>focus </a:t>
            </a:r>
            <a:r>
              <a:rPr lang="en-US" sz="2400" dirty="0"/>
              <a:t>on supporting women's entrepreneurship and </a:t>
            </a:r>
            <a:r>
              <a:rPr lang="en-US" sz="2400" dirty="0" smtClean="0"/>
              <a:t>innovation.</a:t>
            </a:r>
            <a:endParaRPr lang="pl-PL" sz="2400" dirty="0" smtClean="0"/>
          </a:p>
        </p:txBody>
      </p:sp>
    </p:spTree>
    <p:extLst>
      <p:ext uri="{BB962C8B-B14F-4D97-AF65-F5344CB8AC3E}">
        <p14:creationId xmlns:p14="http://schemas.microsoft.com/office/powerpoint/2010/main" val="88069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500" y="1704231"/>
            <a:ext cx="7280275" cy="428625"/>
          </a:xfrm>
        </p:spPr>
        <p:txBody>
          <a:bodyPr/>
          <a:lstStyle/>
          <a:p>
            <a:r>
              <a:rPr lang="pl-PL" sz="3200" dirty="0" smtClean="0"/>
              <a:t>The </a:t>
            </a:r>
            <a:r>
              <a:rPr lang="pl-PL" sz="3200" dirty="0" err="1" smtClean="0"/>
              <a:t>name</a:t>
            </a:r>
            <a:r>
              <a:rPr lang="pl-PL" sz="3200" dirty="0" smtClean="0"/>
              <a:t> `WINNET`</a:t>
            </a:r>
            <a:endParaRPr lang="pl-PL" sz="3200" dirty="0"/>
          </a:p>
        </p:txBody>
      </p:sp>
      <p:sp>
        <p:nvSpPr>
          <p:cNvPr id="5" name="Symbol zastępczy zawartości 2"/>
          <p:cNvSpPr>
            <a:spLocks noGrp="1"/>
          </p:cNvSpPr>
          <p:nvPr>
            <p:ph idx="1"/>
          </p:nvPr>
        </p:nvSpPr>
        <p:spPr>
          <a:xfrm>
            <a:off x="827584" y="2555130"/>
            <a:ext cx="7704856" cy="4186238"/>
          </a:xfrm>
        </p:spPr>
        <p:txBody>
          <a:bodyPr/>
          <a:lstStyle/>
          <a:p>
            <a:r>
              <a:rPr lang="pl-PL" sz="2800" dirty="0" smtClean="0"/>
              <a:t>A</a:t>
            </a:r>
            <a:r>
              <a:rPr lang="en-US" sz="2800" dirty="0" smtClean="0"/>
              <a:t>n </a:t>
            </a:r>
            <a:r>
              <a:rPr lang="en-US" sz="2800" dirty="0"/>
              <a:t>acronym derived from the expression </a:t>
            </a:r>
            <a:r>
              <a:rPr lang="en-US" sz="2800" b="1" dirty="0"/>
              <a:t>‘women in net’ </a:t>
            </a:r>
            <a:endParaRPr lang="pl-PL" sz="2800" b="1" dirty="0" smtClean="0"/>
          </a:p>
          <a:p>
            <a:endParaRPr lang="pl-PL" sz="2800" dirty="0" smtClean="0"/>
          </a:p>
          <a:p>
            <a:r>
              <a:rPr lang="pl-PL" sz="2800" dirty="0" smtClean="0"/>
              <a:t>A</a:t>
            </a:r>
            <a:r>
              <a:rPr lang="en-US" sz="2800" dirty="0" smtClean="0"/>
              <a:t> </a:t>
            </a:r>
            <a:r>
              <a:rPr lang="en-US" sz="2800" dirty="0"/>
              <a:t>combination of words </a:t>
            </a:r>
            <a:r>
              <a:rPr lang="en-US" sz="2800" b="1" dirty="0"/>
              <a:t>‘win’</a:t>
            </a:r>
            <a:r>
              <a:rPr lang="en-US" sz="2800" dirty="0"/>
              <a:t> and </a:t>
            </a:r>
            <a:r>
              <a:rPr lang="en-US" sz="2800" b="1" dirty="0"/>
              <a:t>‘net’</a:t>
            </a:r>
            <a:r>
              <a:rPr lang="en-US" sz="2800" dirty="0"/>
              <a:t> which create the meaning of the network of success.</a:t>
            </a:r>
            <a:endParaRPr lang="pl-PL" sz="2800" dirty="0"/>
          </a:p>
          <a:p>
            <a:endParaRPr lang="pl-PL" sz="2800" dirty="0"/>
          </a:p>
        </p:txBody>
      </p:sp>
    </p:spTree>
    <p:extLst>
      <p:ext uri="{BB962C8B-B14F-4D97-AF65-F5344CB8AC3E}">
        <p14:creationId xmlns:p14="http://schemas.microsoft.com/office/powerpoint/2010/main" val="2053216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1628800"/>
            <a:ext cx="7280275" cy="1152128"/>
          </a:xfrm>
        </p:spPr>
        <p:txBody>
          <a:bodyPr/>
          <a:lstStyle/>
          <a:p>
            <a:pPr algn="ctr" eaLnBrk="1" hangingPunct="1">
              <a:defRPr/>
            </a:pPr>
            <a:r>
              <a:rPr lang="en-GB" sz="3200" dirty="0" smtClean="0"/>
              <a:t>Women </a:t>
            </a:r>
            <a:r>
              <a:rPr lang="en-GB" sz="3200" dirty="0"/>
              <a:t>Resource Centre </a:t>
            </a:r>
            <a:r>
              <a:rPr lang="pl-PL" sz="3200" dirty="0"/>
              <a:t/>
            </a:r>
            <a:br>
              <a:rPr lang="pl-PL" sz="3200" dirty="0"/>
            </a:br>
            <a:r>
              <a:rPr lang="en-GB" sz="3200" dirty="0"/>
              <a:t>– the network of practitioners</a:t>
            </a:r>
            <a:r>
              <a:rPr lang="pl-PL" sz="3200" dirty="0"/>
              <a:t/>
            </a:r>
            <a:br>
              <a:rPr lang="pl-PL" sz="3200" dirty="0"/>
            </a:br>
            <a:endParaRPr lang="pl-PL" sz="3200" dirty="0"/>
          </a:p>
        </p:txBody>
      </p:sp>
      <p:sp>
        <p:nvSpPr>
          <p:cNvPr id="3" name="Symbol zastępczy zawartości 2"/>
          <p:cNvSpPr>
            <a:spLocks noGrp="1"/>
          </p:cNvSpPr>
          <p:nvPr>
            <p:ph idx="1"/>
          </p:nvPr>
        </p:nvSpPr>
        <p:spPr>
          <a:xfrm>
            <a:off x="323528" y="2564904"/>
            <a:ext cx="8572500" cy="1800473"/>
          </a:xfrm>
        </p:spPr>
        <p:txBody>
          <a:bodyPr/>
          <a:lstStyle/>
          <a:p>
            <a:pPr marL="0" indent="0">
              <a:buNone/>
            </a:pPr>
            <a:r>
              <a:rPr lang="pl-PL" sz="2400" b="1" dirty="0"/>
              <a:t>O</a:t>
            </a:r>
            <a:r>
              <a:rPr lang="en-US" sz="2400" b="1" dirty="0" err="1" smtClean="0"/>
              <a:t>bjectives</a:t>
            </a:r>
            <a:r>
              <a:rPr lang="pl-PL" sz="2400" b="1" dirty="0"/>
              <a:t>:</a:t>
            </a:r>
            <a:endParaRPr lang="pl-PL" sz="2400" b="1" dirty="0" smtClean="0"/>
          </a:p>
          <a:p>
            <a:pPr>
              <a:buAutoNum type="arabicPeriod"/>
            </a:pPr>
            <a:r>
              <a:rPr lang="en-US" sz="2400" dirty="0" smtClean="0"/>
              <a:t>Strengthening </a:t>
            </a:r>
            <a:r>
              <a:rPr lang="en-US" sz="2400" dirty="0"/>
              <a:t>the social and economic position of </a:t>
            </a:r>
            <a:r>
              <a:rPr lang="en-US" sz="2400" dirty="0" smtClean="0"/>
              <a:t>women </a:t>
            </a:r>
            <a:endParaRPr lang="pl-PL" sz="2400" dirty="0" smtClean="0"/>
          </a:p>
          <a:p>
            <a:pPr>
              <a:buAutoNum type="arabicPeriod"/>
            </a:pPr>
            <a:r>
              <a:rPr lang="en-US" sz="2400" dirty="0" smtClean="0"/>
              <a:t>Establishing </a:t>
            </a:r>
            <a:r>
              <a:rPr lang="en-US" sz="2400" dirty="0"/>
              <a:t>a neutral place for business meetings among </a:t>
            </a:r>
            <a:r>
              <a:rPr lang="en-US" sz="2400" dirty="0" smtClean="0"/>
              <a:t>women</a:t>
            </a:r>
            <a:endParaRPr lang="pl-PL" sz="2400" dirty="0" smtClean="0"/>
          </a:p>
          <a:p>
            <a:pPr>
              <a:buAutoNum type="arabicPeriod"/>
            </a:pPr>
            <a:r>
              <a:rPr lang="en-US" sz="2400" dirty="0" smtClean="0"/>
              <a:t>Creation </a:t>
            </a:r>
            <a:r>
              <a:rPr lang="en-US" sz="2400" dirty="0"/>
              <a:t>of a place where one can find a variety of information and gather </a:t>
            </a:r>
            <a:r>
              <a:rPr lang="en-US" sz="2400" dirty="0" smtClean="0"/>
              <a:t>documents</a:t>
            </a:r>
            <a:endParaRPr lang="pl-PL" sz="2400" dirty="0" smtClean="0"/>
          </a:p>
          <a:p>
            <a:pPr>
              <a:buAutoNum type="arabicPeriod"/>
            </a:pPr>
            <a:r>
              <a:rPr lang="en-US" sz="2400" dirty="0" smtClean="0"/>
              <a:t>Counselling </a:t>
            </a:r>
            <a:r>
              <a:rPr lang="en-US" sz="2400" dirty="0"/>
              <a:t>and support in the implementation of business </a:t>
            </a:r>
            <a:r>
              <a:rPr lang="en-US" sz="2400" dirty="0" smtClean="0"/>
              <a:t>projects</a:t>
            </a:r>
            <a:endParaRPr lang="pl-PL" sz="2400" dirty="0" smtClean="0"/>
          </a:p>
          <a:p>
            <a:pPr>
              <a:buAutoNum type="arabicPeriod"/>
            </a:pPr>
            <a:r>
              <a:rPr lang="en-US" sz="2400" dirty="0" smtClean="0"/>
              <a:t>Mediation </a:t>
            </a:r>
            <a:r>
              <a:rPr lang="en-US" sz="2400" dirty="0"/>
              <a:t>in contacts between the groups of women</a:t>
            </a:r>
            <a:endParaRPr lang="pl-PL" sz="2400" dirty="0"/>
          </a:p>
        </p:txBody>
      </p:sp>
    </p:spTree>
    <p:extLst>
      <p:ext uri="{BB962C8B-B14F-4D97-AF65-F5344CB8AC3E}">
        <p14:creationId xmlns:p14="http://schemas.microsoft.com/office/powerpoint/2010/main" val="1829076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err="1" smtClean="0"/>
              <a:t>Financing</a:t>
            </a:r>
            <a:endParaRPr lang="pl-PL" sz="2800" dirty="0"/>
          </a:p>
        </p:txBody>
      </p:sp>
      <p:sp>
        <p:nvSpPr>
          <p:cNvPr id="3" name="Symbol zastępczy zawartości 2"/>
          <p:cNvSpPr>
            <a:spLocks noGrp="1"/>
          </p:cNvSpPr>
          <p:nvPr>
            <p:ph idx="1"/>
          </p:nvPr>
        </p:nvSpPr>
        <p:spPr>
          <a:xfrm>
            <a:off x="467544" y="2123082"/>
            <a:ext cx="8568952" cy="4186238"/>
          </a:xfrm>
        </p:spPr>
        <p:txBody>
          <a:bodyPr/>
          <a:lstStyle/>
          <a:p>
            <a:r>
              <a:rPr lang="en-US" sz="2400" dirty="0"/>
              <a:t>In order to secure the proper functioning of the Swedish WRC </a:t>
            </a:r>
            <a:r>
              <a:rPr lang="en-US" sz="2400" b="1" dirty="0"/>
              <a:t>a national fund </a:t>
            </a:r>
            <a:r>
              <a:rPr lang="en-US" sz="2400" dirty="0"/>
              <a:t>ensuring basic funding was created. </a:t>
            </a:r>
            <a:endParaRPr lang="pl-PL" sz="2400" dirty="0" smtClean="0"/>
          </a:p>
          <a:p>
            <a:endParaRPr lang="pl-PL" sz="800" dirty="0" smtClean="0"/>
          </a:p>
          <a:p>
            <a:r>
              <a:rPr lang="en-US" sz="2400" dirty="0" smtClean="0"/>
              <a:t>Funds </a:t>
            </a:r>
            <a:r>
              <a:rPr lang="en-US" sz="2400" dirty="0"/>
              <a:t>are distributed by </a:t>
            </a:r>
            <a:r>
              <a:rPr lang="en-US" sz="2400" b="1" dirty="0"/>
              <a:t>the Swedish Agency for Economic and Regional </a:t>
            </a:r>
            <a:r>
              <a:rPr lang="en-US" sz="2400" b="1" dirty="0" smtClean="0"/>
              <a:t>Growth</a:t>
            </a:r>
            <a:r>
              <a:rPr lang="en-US" sz="2400" dirty="0" smtClean="0"/>
              <a:t>. </a:t>
            </a:r>
            <a:endParaRPr lang="pl-PL" sz="2400" dirty="0" smtClean="0"/>
          </a:p>
          <a:p>
            <a:endParaRPr lang="pl-PL" sz="800" dirty="0" smtClean="0"/>
          </a:p>
          <a:p>
            <a:r>
              <a:rPr lang="en-US" sz="2400" dirty="0" smtClean="0"/>
              <a:t>WRCs </a:t>
            </a:r>
            <a:r>
              <a:rPr lang="en-US" sz="2400" dirty="0"/>
              <a:t>apply for the basic funds for the period of </a:t>
            </a:r>
            <a:r>
              <a:rPr lang="en-US" sz="2400" b="1" dirty="0"/>
              <a:t>three years</a:t>
            </a:r>
            <a:r>
              <a:rPr lang="en-US" sz="2400" dirty="0"/>
              <a:t> - those resources cover </a:t>
            </a:r>
            <a:r>
              <a:rPr lang="en-US" sz="2400" b="1" dirty="0"/>
              <a:t>the fixed costs </a:t>
            </a:r>
            <a:r>
              <a:rPr lang="en-US" sz="2400" dirty="0"/>
              <a:t>of running the office. </a:t>
            </a:r>
            <a:endParaRPr lang="pl-PL" sz="2400" dirty="0" smtClean="0"/>
          </a:p>
          <a:p>
            <a:endParaRPr lang="pl-PL" sz="800" dirty="0" smtClean="0"/>
          </a:p>
          <a:p>
            <a:r>
              <a:rPr lang="en-US" sz="2400" dirty="0" smtClean="0"/>
              <a:t>In </a:t>
            </a:r>
            <a:r>
              <a:rPr lang="en-US" sz="2400" dirty="0"/>
              <a:t>addition to the basic funding provided by the Swedish State, the employees of WRC systematically apply for funds to implement planned activities. </a:t>
            </a:r>
            <a:endParaRPr lang="pl-PL" sz="2400" dirty="0"/>
          </a:p>
        </p:txBody>
      </p:sp>
    </p:spTree>
    <p:extLst>
      <p:ext uri="{BB962C8B-B14F-4D97-AF65-F5344CB8AC3E}">
        <p14:creationId xmlns:p14="http://schemas.microsoft.com/office/powerpoint/2010/main" val="4268863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500" y="1848247"/>
            <a:ext cx="8320980" cy="428625"/>
          </a:xfrm>
        </p:spPr>
        <p:txBody>
          <a:bodyPr/>
          <a:lstStyle/>
          <a:p>
            <a:r>
              <a:rPr lang="pl-PL" sz="2800" dirty="0" smtClean="0"/>
              <a:t>WINNET Europe – 2007</a:t>
            </a:r>
            <a:br>
              <a:rPr lang="pl-PL" sz="2800" dirty="0" smtClean="0"/>
            </a:br>
            <a:r>
              <a:rPr lang="pl-PL" sz="2800" dirty="0" err="1" smtClean="0"/>
              <a:t>Members</a:t>
            </a:r>
            <a:r>
              <a:rPr lang="pl-PL" sz="2800" dirty="0" smtClean="0"/>
              <a:t> – </a:t>
            </a:r>
            <a:r>
              <a:rPr lang="pl-PL" sz="2800" dirty="0" err="1" smtClean="0"/>
              <a:t>WRCs</a:t>
            </a:r>
            <a:r>
              <a:rPr lang="pl-PL" sz="2800" dirty="0" smtClean="0"/>
              <a:t> from </a:t>
            </a:r>
            <a:r>
              <a:rPr lang="pl-PL" sz="2800" dirty="0" err="1" smtClean="0"/>
              <a:t>many</a:t>
            </a:r>
            <a:r>
              <a:rPr lang="pl-PL" sz="2800" dirty="0" smtClean="0"/>
              <a:t> </a:t>
            </a:r>
            <a:r>
              <a:rPr lang="pl-PL" sz="2800" dirty="0" err="1" smtClean="0"/>
              <a:t>European</a:t>
            </a:r>
            <a:r>
              <a:rPr lang="pl-PL" sz="2800" dirty="0" smtClean="0"/>
              <a:t> </a:t>
            </a:r>
            <a:r>
              <a:rPr lang="pl-PL" sz="2800" dirty="0" err="1" smtClean="0"/>
              <a:t>countries</a:t>
            </a:r>
            <a:endParaRPr lang="pl-PL" sz="2800" dirty="0"/>
          </a:p>
        </p:txBody>
      </p:sp>
      <p:sp>
        <p:nvSpPr>
          <p:cNvPr id="3" name="Symbol zastępczy zawartości 2"/>
          <p:cNvSpPr>
            <a:spLocks noGrp="1"/>
          </p:cNvSpPr>
          <p:nvPr>
            <p:ph idx="1"/>
          </p:nvPr>
        </p:nvSpPr>
        <p:spPr>
          <a:xfrm>
            <a:off x="539552" y="2926334"/>
            <a:ext cx="3496444" cy="2950938"/>
          </a:xfrm>
        </p:spPr>
        <p:txBody>
          <a:bodyPr/>
          <a:lstStyle/>
          <a:p>
            <a:r>
              <a:rPr lang="en-US" sz="3200" dirty="0" smtClean="0"/>
              <a:t>Sweden</a:t>
            </a:r>
            <a:endParaRPr lang="pl-PL" sz="3200" dirty="0" smtClean="0"/>
          </a:p>
          <a:p>
            <a:r>
              <a:rPr lang="en-US" sz="3200" dirty="0" smtClean="0"/>
              <a:t>Finland</a:t>
            </a:r>
            <a:endParaRPr lang="pl-PL" sz="3200" dirty="0" smtClean="0"/>
          </a:p>
          <a:p>
            <a:r>
              <a:rPr lang="en-US" sz="3200" dirty="0" smtClean="0"/>
              <a:t>Germany</a:t>
            </a:r>
            <a:endParaRPr lang="pl-PL" sz="3200" dirty="0" smtClean="0"/>
          </a:p>
          <a:p>
            <a:r>
              <a:rPr lang="en-US" sz="3200" dirty="0" smtClean="0"/>
              <a:t>Poland</a:t>
            </a:r>
            <a:endParaRPr lang="pl-PL" sz="3200" dirty="0" smtClean="0"/>
          </a:p>
          <a:p>
            <a:r>
              <a:rPr lang="en-US" sz="3200" dirty="0" err="1" smtClean="0"/>
              <a:t>Lithuani</a:t>
            </a:r>
            <a:r>
              <a:rPr lang="pl-PL" sz="3200" dirty="0" smtClean="0"/>
              <a:t>a</a:t>
            </a:r>
          </a:p>
        </p:txBody>
      </p:sp>
      <p:sp>
        <p:nvSpPr>
          <p:cNvPr id="4" name="Symbol zastępczy zawartości 2"/>
          <p:cNvSpPr txBox="1">
            <a:spLocks/>
          </p:cNvSpPr>
          <p:nvPr/>
        </p:nvSpPr>
        <p:spPr bwMode="auto">
          <a:xfrm>
            <a:off x="6404148" y="3715642"/>
            <a:ext cx="2344316" cy="122552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Trebuchet MS" pitchFamily="34" charset="0"/>
              <a:buChar char="•"/>
              <a:defRPr kern="1200">
                <a:solidFill>
                  <a:srgbClr val="5F5F5F"/>
                </a:solidFill>
                <a:latin typeface="Trebuchet MS" pitchFamily="34" charset="0"/>
                <a:ea typeface="+mn-ea"/>
                <a:cs typeface="+mn-cs"/>
              </a:defRPr>
            </a:lvl1pPr>
            <a:lvl2pPr marL="742950" indent="-285750" algn="l" rtl="0" fontAlgn="base">
              <a:spcBef>
                <a:spcPct val="20000"/>
              </a:spcBef>
              <a:spcAft>
                <a:spcPct val="0"/>
              </a:spcAft>
              <a:buFont typeface="Trebuchet MS" pitchFamily="34" charset="0"/>
              <a:buChar char="–"/>
              <a:defRPr sz="1600" kern="1200">
                <a:solidFill>
                  <a:srgbClr val="5F5F5F"/>
                </a:solidFill>
                <a:latin typeface="Trebuchet MS" pitchFamily="34" charset="0"/>
                <a:ea typeface="+mn-ea"/>
                <a:cs typeface="+mn-cs"/>
              </a:defRPr>
            </a:lvl2pPr>
            <a:lvl3pPr marL="1143000" indent="-228600" algn="l" rtl="0" fontAlgn="base">
              <a:spcBef>
                <a:spcPct val="20000"/>
              </a:spcBef>
              <a:spcAft>
                <a:spcPct val="0"/>
              </a:spcAft>
              <a:buFont typeface="Trebuchet MS" pitchFamily="34" charset="0"/>
              <a:buChar char="•"/>
              <a:defRPr sz="1400" kern="1200">
                <a:solidFill>
                  <a:srgbClr val="5F5F5F"/>
                </a:solidFill>
                <a:latin typeface="Trebuchet MS" pitchFamily="34" charset="0"/>
                <a:ea typeface="+mn-ea"/>
                <a:cs typeface="+mn-cs"/>
              </a:defRPr>
            </a:lvl3pPr>
            <a:lvl4pPr marL="1600200" indent="-228600" algn="l" rtl="0" fontAlgn="base">
              <a:spcBef>
                <a:spcPct val="20000"/>
              </a:spcBef>
              <a:spcAft>
                <a:spcPct val="0"/>
              </a:spcAft>
              <a:buFont typeface="Trebuchet MS" pitchFamily="34" charset="0"/>
              <a:buChar char="–"/>
              <a:defRPr sz="1200" kern="1200">
                <a:solidFill>
                  <a:srgbClr val="5F5F5F"/>
                </a:solidFill>
                <a:latin typeface="Trebuchet MS" pitchFamily="34" charset="0"/>
                <a:ea typeface="+mn-ea"/>
                <a:cs typeface="+mn-cs"/>
              </a:defRPr>
            </a:lvl4pPr>
            <a:lvl5pPr marL="2057400" indent="-228600" algn="l" rtl="0" fontAlgn="base">
              <a:spcBef>
                <a:spcPct val="20000"/>
              </a:spcBef>
              <a:spcAft>
                <a:spcPct val="0"/>
              </a:spcAft>
              <a:buFont typeface="Trebuchet MS" pitchFamily="34" charset="0"/>
              <a:buChar char="»"/>
              <a:defRPr sz="1000" kern="1200">
                <a:solidFill>
                  <a:srgbClr val="5F5F5F"/>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z="2800" dirty="0" smtClean="0">
                <a:solidFill>
                  <a:schemeClr val="tx1"/>
                </a:solidFill>
              </a:rPr>
              <a:t>A</a:t>
            </a:r>
            <a:r>
              <a:rPr lang="en-US" sz="2800" dirty="0" err="1" smtClean="0">
                <a:solidFill>
                  <a:schemeClr val="tx1"/>
                </a:solidFill>
              </a:rPr>
              <a:t>rmenia</a:t>
            </a:r>
            <a:endParaRPr lang="pl-PL" sz="2800" dirty="0" smtClean="0">
              <a:solidFill>
                <a:schemeClr val="tx1"/>
              </a:solidFill>
            </a:endParaRPr>
          </a:p>
          <a:p>
            <a:r>
              <a:rPr lang="en-US" sz="2800" dirty="0" smtClean="0">
                <a:solidFill>
                  <a:schemeClr val="tx1"/>
                </a:solidFill>
              </a:rPr>
              <a:t>Chin</a:t>
            </a:r>
            <a:r>
              <a:rPr lang="pl-PL" sz="2800" dirty="0" smtClean="0">
                <a:solidFill>
                  <a:schemeClr val="tx1"/>
                </a:solidFill>
              </a:rPr>
              <a:t>a</a:t>
            </a:r>
          </a:p>
          <a:p>
            <a:endParaRPr lang="pl-PL" sz="2800" dirty="0">
              <a:solidFill>
                <a:schemeClr val="tx1"/>
              </a:solidFill>
            </a:endParaRPr>
          </a:p>
        </p:txBody>
      </p:sp>
      <p:sp>
        <p:nvSpPr>
          <p:cNvPr id="5" name="Symbol zastępczy zawartości 2"/>
          <p:cNvSpPr txBox="1">
            <a:spLocks/>
          </p:cNvSpPr>
          <p:nvPr/>
        </p:nvSpPr>
        <p:spPr bwMode="auto">
          <a:xfrm>
            <a:off x="3359782" y="2915170"/>
            <a:ext cx="3496444" cy="38982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Trebuchet MS" pitchFamily="34" charset="0"/>
              <a:buChar char="•"/>
              <a:defRPr kern="1200">
                <a:solidFill>
                  <a:srgbClr val="5F5F5F"/>
                </a:solidFill>
                <a:latin typeface="Trebuchet MS" pitchFamily="34" charset="0"/>
                <a:ea typeface="+mn-ea"/>
                <a:cs typeface="+mn-cs"/>
              </a:defRPr>
            </a:lvl1pPr>
            <a:lvl2pPr marL="742950" indent="-285750" algn="l" rtl="0" fontAlgn="base">
              <a:spcBef>
                <a:spcPct val="20000"/>
              </a:spcBef>
              <a:spcAft>
                <a:spcPct val="0"/>
              </a:spcAft>
              <a:buFont typeface="Trebuchet MS" pitchFamily="34" charset="0"/>
              <a:buChar char="–"/>
              <a:defRPr sz="1600" kern="1200">
                <a:solidFill>
                  <a:srgbClr val="5F5F5F"/>
                </a:solidFill>
                <a:latin typeface="Trebuchet MS" pitchFamily="34" charset="0"/>
                <a:ea typeface="+mn-ea"/>
                <a:cs typeface="+mn-cs"/>
              </a:defRPr>
            </a:lvl2pPr>
            <a:lvl3pPr marL="1143000" indent="-228600" algn="l" rtl="0" fontAlgn="base">
              <a:spcBef>
                <a:spcPct val="20000"/>
              </a:spcBef>
              <a:spcAft>
                <a:spcPct val="0"/>
              </a:spcAft>
              <a:buFont typeface="Trebuchet MS" pitchFamily="34" charset="0"/>
              <a:buChar char="•"/>
              <a:defRPr sz="1400" kern="1200">
                <a:solidFill>
                  <a:srgbClr val="5F5F5F"/>
                </a:solidFill>
                <a:latin typeface="Trebuchet MS" pitchFamily="34" charset="0"/>
                <a:ea typeface="+mn-ea"/>
                <a:cs typeface="+mn-cs"/>
              </a:defRPr>
            </a:lvl3pPr>
            <a:lvl4pPr marL="1600200" indent="-228600" algn="l" rtl="0" fontAlgn="base">
              <a:spcBef>
                <a:spcPct val="20000"/>
              </a:spcBef>
              <a:spcAft>
                <a:spcPct val="0"/>
              </a:spcAft>
              <a:buFont typeface="Trebuchet MS" pitchFamily="34" charset="0"/>
              <a:buChar char="–"/>
              <a:defRPr sz="1200" kern="1200">
                <a:solidFill>
                  <a:srgbClr val="5F5F5F"/>
                </a:solidFill>
                <a:latin typeface="Trebuchet MS" pitchFamily="34" charset="0"/>
                <a:ea typeface="+mn-ea"/>
                <a:cs typeface="+mn-cs"/>
              </a:defRPr>
            </a:lvl4pPr>
            <a:lvl5pPr marL="2057400" indent="-228600" algn="l" rtl="0" fontAlgn="base">
              <a:spcBef>
                <a:spcPct val="20000"/>
              </a:spcBef>
              <a:spcAft>
                <a:spcPct val="0"/>
              </a:spcAft>
              <a:buFont typeface="Trebuchet MS" pitchFamily="34" charset="0"/>
              <a:buChar char="»"/>
              <a:defRPr sz="1000" kern="1200">
                <a:solidFill>
                  <a:srgbClr val="5F5F5F"/>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200" dirty="0" smtClean="0"/>
              <a:t>Latvia</a:t>
            </a:r>
            <a:endParaRPr lang="pl-PL" sz="3200" dirty="0" smtClean="0"/>
          </a:p>
          <a:p>
            <a:r>
              <a:rPr lang="en-US" sz="3200" dirty="0" smtClean="0"/>
              <a:t>Estonia</a:t>
            </a:r>
            <a:endParaRPr lang="pl-PL" sz="3200" dirty="0" smtClean="0"/>
          </a:p>
          <a:p>
            <a:r>
              <a:rPr lang="en-US" sz="3200" dirty="0" smtClean="0"/>
              <a:t>Greece</a:t>
            </a:r>
            <a:endParaRPr lang="pl-PL" sz="3200" dirty="0" smtClean="0"/>
          </a:p>
          <a:p>
            <a:r>
              <a:rPr lang="en-US" sz="3200" dirty="0" smtClean="0"/>
              <a:t>Portugal</a:t>
            </a:r>
            <a:endParaRPr lang="pl-PL" sz="3200" dirty="0" smtClean="0"/>
          </a:p>
          <a:p>
            <a:r>
              <a:rPr lang="en-US" sz="3200" dirty="0" smtClean="0"/>
              <a:t>Italy</a:t>
            </a:r>
            <a:endParaRPr lang="pl-PL" sz="3200" dirty="0" smtClean="0"/>
          </a:p>
        </p:txBody>
      </p:sp>
    </p:spTree>
    <p:extLst>
      <p:ext uri="{BB962C8B-B14F-4D97-AF65-F5344CB8AC3E}">
        <p14:creationId xmlns:p14="http://schemas.microsoft.com/office/powerpoint/2010/main" val="3058307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US" sz="3200" dirty="0"/>
              <a:t>Quadruple Helix</a:t>
            </a:r>
            <a:endParaRPr lang="pl-PL" sz="3200" dirty="0"/>
          </a:p>
        </p:txBody>
      </p:sp>
      <p:sp>
        <p:nvSpPr>
          <p:cNvPr id="3" name="Symbol zastępczy zawartości 2"/>
          <p:cNvSpPr>
            <a:spLocks noGrp="1"/>
          </p:cNvSpPr>
          <p:nvPr>
            <p:ph idx="1"/>
          </p:nvPr>
        </p:nvSpPr>
        <p:spPr>
          <a:xfrm>
            <a:off x="539552" y="2132856"/>
            <a:ext cx="8352928" cy="4248472"/>
          </a:xfrm>
        </p:spPr>
        <p:txBody>
          <a:bodyPr/>
          <a:lstStyle/>
          <a:p>
            <a:r>
              <a:rPr lang="en-US" sz="2400" dirty="0"/>
              <a:t>In the WRC model the cooperation </a:t>
            </a:r>
            <a:r>
              <a:rPr lang="en-US" sz="2400" dirty="0" smtClean="0"/>
              <a:t>between</a:t>
            </a:r>
            <a:r>
              <a:rPr lang="pl-PL" sz="2400" dirty="0" smtClean="0"/>
              <a:t> 4 </a:t>
            </a:r>
            <a:r>
              <a:rPr lang="pl-PL" sz="2400" dirty="0" err="1" smtClean="0"/>
              <a:t>entities</a:t>
            </a:r>
            <a:r>
              <a:rPr lang="en-US" sz="2400" dirty="0" smtClean="0"/>
              <a:t> is </a:t>
            </a:r>
            <a:r>
              <a:rPr lang="en-US" sz="2400" dirty="0"/>
              <a:t>crucial.  </a:t>
            </a:r>
            <a:endParaRPr lang="pl-PL" sz="2400" dirty="0" smtClean="0"/>
          </a:p>
          <a:p>
            <a:endParaRPr lang="pl-PL" sz="2400" dirty="0" smtClean="0"/>
          </a:p>
          <a:p>
            <a:endParaRPr lang="pl-PL" sz="2400" dirty="0"/>
          </a:p>
          <a:p>
            <a:endParaRPr lang="pl-PL" sz="2400" dirty="0" smtClean="0"/>
          </a:p>
          <a:p>
            <a:endParaRPr lang="pl-PL" sz="2400" dirty="0"/>
          </a:p>
          <a:p>
            <a:endParaRPr lang="pl-PL" sz="2400" dirty="0" smtClean="0"/>
          </a:p>
          <a:p>
            <a:r>
              <a:rPr lang="pl-PL" sz="2400" dirty="0" smtClean="0"/>
              <a:t>A</a:t>
            </a:r>
            <a:r>
              <a:rPr lang="en-US" sz="2400" dirty="0" err="1" smtClean="0"/>
              <a:t>ccording</a:t>
            </a:r>
            <a:r>
              <a:rPr lang="en-US" sz="2400" dirty="0" smtClean="0"/>
              <a:t> </a:t>
            </a:r>
            <a:r>
              <a:rPr lang="en-US" sz="2400" dirty="0"/>
              <a:t>to </a:t>
            </a:r>
            <a:r>
              <a:rPr lang="pl-PL" sz="2400" dirty="0" err="1" smtClean="0"/>
              <a:t>this</a:t>
            </a:r>
            <a:r>
              <a:rPr lang="pl-PL" sz="2400" dirty="0" smtClean="0"/>
              <a:t> </a:t>
            </a:r>
            <a:r>
              <a:rPr lang="pl-PL" sz="2400" dirty="0" err="1" smtClean="0"/>
              <a:t>principle</a:t>
            </a:r>
            <a:r>
              <a:rPr lang="en-US" sz="2400" dirty="0" smtClean="0"/>
              <a:t> </a:t>
            </a:r>
            <a:r>
              <a:rPr lang="en-US" sz="2400" dirty="0"/>
              <a:t>all of the aforementioned entities should be simultaneously involved in improving the social and economic situation of </a:t>
            </a:r>
            <a:r>
              <a:rPr lang="en-US" sz="2400" dirty="0" smtClean="0"/>
              <a:t>women</a:t>
            </a:r>
            <a:r>
              <a:rPr lang="pl-PL" sz="2400" dirty="0" smtClean="0"/>
              <a:t>.</a:t>
            </a:r>
            <a:r>
              <a:rPr lang="en-US" sz="2400" dirty="0" smtClean="0"/>
              <a:t> </a:t>
            </a:r>
            <a:endParaRPr lang="pl-PL" sz="2400" dirty="0"/>
          </a:p>
        </p:txBody>
      </p:sp>
      <p:graphicFrame>
        <p:nvGraphicFramePr>
          <p:cNvPr id="4" name="Tabela 3"/>
          <p:cNvGraphicFramePr>
            <a:graphicFrameLocks noGrp="1"/>
          </p:cNvGraphicFramePr>
          <p:nvPr>
            <p:extLst>
              <p:ext uri="{D42A27DB-BD31-4B8C-83A1-F6EECF244321}">
                <p14:modId xmlns:p14="http://schemas.microsoft.com/office/powerpoint/2010/main" val="963456520"/>
              </p:ext>
            </p:extLst>
          </p:nvPr>
        </p:nvGraphicFramePr>
        <p:xfrm>
          <a:off x="1524000" y="3068960"/>
          <a:ext cx="6096000" cy="18897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pl-PL" sz="2800" b="1" dirty="0" smtClean="0"/>
                        <a:t>P</a:t>
                      </a:r>
                      <a:r>
                        <a:rPr lang="en-US" sz="2800" b="1" dirty="0" err="1" smtClean="0"/>
                        <a:t>ublic</a:t>
                      </a:r>
                      <a:r>
                        <a:rPr lang="en-US" sz="2800" b="1" dirty="0" smtClean="0"/>
                        <a:t> administration</a:t>
                      </a:r>
                      <a:endParaRPr lang="pl-PL" sz="2800" b="1" dirty="0"/>
                    </a:p>
                  </a:txBody>
                  <a:tcPr anchor="ctr"/>
                </a:tc>
                <a:tc>
                  <a:txBody>
                    <a:bodyPr/>
                    <a:lstStyle/>
                    <a:p>
                      <a:pPr algn="ctr"/>
                      <a:r>
                        <a:rPr lang="pl-PL" sz="2800" b="1" dirty="0" smtClean="0"/>
                        <a:t>B</a:t>
                      </a:r>
                      <a:r>
                        <a:rPr lang="en-US" sz="2800" b="1" dirty="0" err="1" smtClean="0"/>
                        <a:t>usiness</a:t>
                      </a:r>
                      <a:endParaRPr lang="pl-PL" sz="2800" b="1" dirty="0"/>
                    </a:p>
                  </a:txBody>
                  <a:tcPr anchor="ctr">
                    <a:solidFill>
                      <a:schemeClr val="tx2"/>
                    </a:solidFill>
                  </a:tcPr>
                </a:tc>
              </a:tr>
              <a:tr h="370840">
                <a:tc>
                  <a:txBody>
                    <a:bodyPr/>
                    <a:lstStyle/>
                    <a:p>
                      <a:pPr algn="ctr"/>
                      <a:r>
                        <a:rPr lang="pl-PL" sz="2800" b="1" dirty="0" smtClean="0">
                          <a:solidFill>
                            <a:schemeClr val="tx1"/>
                          </a:solidFill>
                        </a:rPr>
                        <a:t>N</a:t>
                      </a:r>
                      <a:r>
                        <a:rPr lang="en-US" sz="2800" b="1" dirty="0" smtClean="0">
                          <a:solidFill>
                            <a:schemeClr val="tx1"/>
                          </a:solidFill>
                        </a:rPr>
                        <a:t>on-governmental organizations </a:t>
                      </a:r>
                      <a:endParaRPr lang="pl-PL" sz="2800" b="1" dirty="0">
                        <a:solidFill>
                          <a:schemeClr val="tx1"/>
                        </a:solidFill>
                      </a:endParaRPr>
                    </a:p>
                  </a:txBody>
                  <a:tcPr anchor="ctr">
                    <a:solidFill>
                      <a:schemeClr val="tx2">
                        <a:lumMod val="40000"/>
                        <a:lumOff val="60000"/>
                      </a:schemeClr>
                    </a:solidFill>
                  </a:tcPr>
                </a:tc>
                <a:tc>
                  <a:txBody>
                    <a:bodyPr/>
                    <a:lstStyle/>
                    <a:p>
                      <a:pPr algn="ctr"/>
                      <a:r>
                        <a:rPr lang="pl-PL" sz="2800" b="1" dirty="0" smtClean="0"/>
                        <a:t>A</a:t>
                      </a:r>
                      <a:r>
                        <a:rPr lang="en-US" sz="2800" b="1" dirty="0" err="1" smtClean="0"/>
                        <a:t>cademic</a:t>
                      </a:r>
                      <a:r>
                        <a:rPr lang="en-US" sz="2800" b="1" dirty="0" smtClean="0"/>
                        <a:t> community </a:t>
                      </a:r>
                      <a:endParaRPr lang="pl-PL" sz="2800" b="1" dirty="0"/>
                    </a:p>
                  </a:txBody>
                  <a:tcPr anchor="ctr">
                    <a:solidFill>
                      <a:schemeClr val="tx2">
                        <a:lumMod val="20000"/>
                        <a:lumOff val="80000"/>
                      </a:schemeClr>
                    </a:solidFill>
                  </a:tcPr>
                </a:tc>
              </a:tr>
            </a:tbl>
          </a:graphicData>
        </a:graphic>
      </p:graphicFrame>
    </p:spTree>
    <p:extLst>
      <p:ext uri="{BB962C8B-B14F-4D97-AF65-F5344CB8AC3E}">
        <p14:creationId xmlns:p14="http://schemas.microsoft.com/office/powerpoint/2010/main" val="755486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500" y="1412776"/>
            <a:ext cx="7280275" cy="428625"/>
          </a:xfrm>
        </p:spPr>
        <p:txBody>
          <a:bodyPr/>
          <a:lstStyle/>
          <a:p>
            <a:r>
              <a:rPr lang="pl-PL" sz="3600" dirty="0" smtClean="0"/>
              <a:t>T</a:t>
            </a:r>
            <a:r>
              <a:rPr lang="en-US" sz="3600" dirty="0" smtClean="0"/>
              <a:t>he </a:t>
            </a:r>
            <a:r>
              <a:rPr lang="en-US" sz="3600" dirty="0"/>
              <a:t>BST method</a:t>
            </a:r>
            <a:endParaRPr lang="pl-PL" sz="3600" dirty="0"/>
          </a:p>
        </p:txBody>
      </p:sp>
      <p:sp>
        <p:nvSpPr>
          <p:cNvPr id="3" name="Symbol zastępczy zawartości 2"/>
          <p:cNvSpPr>
            <a:spLocks noGrp="1"/>
          </p:cNvSpPr>
          <p:nvPr>
            <p:ph idx="1"/>
          </p:nvPr>
        </p:nvSpPr>
        <p:spPr>
          <a:xfrm>
            <a:off x="323528" y="1916832"/>
            <a:ext cx="8568952" cy="4186238"/>
          </a:xfrm>
        </p:spPr>
        <p:txBody>
          <a:bodyPr/>
          <a:lstStyle/>
          <a:p>
            <a:r>
              <a:rPr lang="pl-PL" sz="2800" dirty="0" smtClean="0"/>
              <a:t>D</a:t>
            </a:r>
            <a:r>
              <a:rPr lang="en-US" sz="2800" dirty="0" err="1" smtClean="0"/>
              <a:t>eveloped</a:t>
            </a:r>
            <a:r>
              <a:rPr lang="en-US" sz="2800" dirty="0" smtClean="0"/>
              <a:t> </a:t>
            </a:r>
            <a:r>
              <a:rPr lang="en-US" sz="2800" dirty="0"/>
              <a:t>in the USA by Barbara Sher </a:t>
            </a:r>
            <a:endParaRPr lang="pl-PL" sz="2800" dirty="0" smtClean="0"/>
          </a:p>
          <a:p>
            <a:endParaRPr lang="pl-PL" sz="900" dirty="0" smtClean="0"/>
          </a:p>
          <a:p>
            <a:r>
              <a:rPr lang="pl-PL" sz="2800" dirty="0" smtClean="0"/>
              <a:t>B</a:t>
            </a:r>
            <a:r>
              <a:rPr lang="en-US" sz="2800" dirty="0" err="1" smtClean="0"/>
              <a:t>ased</a:t>
            </a:r>
            <a:r>
              <a:rPr lang="en-US" sz="2800" dirty="0" smtClean="0"/>
              <a:t> </a:t>
            </a:r>
            <a:r>
              <a:rPr lang="en-US" sz="2800" dirty="0"/>
              <a:t>on the creation of business contact </a:t>
            </a:r>
            <a:r>
              <a:rPr lang="en-US" sz="2800" dirty="0" smtClean="0"/>
              <a:t>networks</a:t>
            </a:r>
            <a:endParaRPr lang="pl-PL" sz="2800" dirty="0" smtClean="0"/>
          </a:p>
          <a:p>
            <a:endParaRPr lang="pl-PL" sz="800" dirty="0" smtClean="0"/>
          </a:p>
          <a:p>
            <a:r>
              <a:rPr lang="pl-PL" sz="2800" dirty="0" smtClean="0"/>
              <a:t>A</a:t>
            </a:r>
            <a:r>
              <a:rPr lang="en-US" sz="2800" dirty="0" err="1" smtClean="0"/>
              <a:t>ssumption</a:t>
            </a:r>
            <a:r>
              <a:rPr lang="pl-PL" sz="2800" dirty="0" smtClean="0"/>
              <a:t> - a</a:t>
            </a:r>
            <a:r>
              <a:rPr lang="en-US" sz="2800" dirty="0" smtClean="0"/>
              <a:t> </a:t>
            </a:r>
            <a:r>
              <a:rPr lang="en-US" sz="2800" dirty="0"/>
              <a:t>group of a </a:t>
            </a:r>
            <a:r>
              <a:rPr lang="en-US" sz="2800" dirty="0" smtClean="0"/>
              <a:t>few businesswomen </a:t>
            </a:r>
            <a:r>
              <a:rPr lang="en-US" sz="2800" dirty="0"/>
              <a:t>meets once a month to motivate and assist each other in the management and development of their </a:t>
            </a:r>
            <a:r>
              <a:rPr lang="en-US" sz="2800" dirty="0" smtClean="0"/>
              <a:t>businesses</a:t>
            </a:r>
            <a:endParaRPr lang="pl-PL" sz="2800" dirty="0" smtClean="0"/>
          </a:p>
          <a:p>
            <a:endParaRPr lang="pl-PL" sz="800" dirty="0" smtClean="0"/>
          </a:p>
          <a:p>
            <a:r>
              <a:rPr lang="pl-PL" sz="2800" dirty="0" err="1" smtClean="0"/>
              <a:t>Structure</a:t>
            </a:r>
            <a:r>
              <a:rPr lang="pl-PL" sz="2800" dirty="0" smtClean="0"/>
              <a:t> of the </a:t>
            </a:r>
            <a:r>
              <a:rPr lang="pl-PL" sz="2800" dirty="0" err="1" smtClean="0"/>
              <a:t>meeting</a:t>
            </a:r>
            <a:r>
              <a:rPr lang="pl-PL" sz="2800" dirty="0" smtClean="0"/>
              <a:t>: </a:t>
            </a:r>
            <a:r>
              <a:rPr lang="pl-PL" sz="2800" dirty="0" err="1" smtClean="0"/>
              <a:t>three</a:t>
            </a:r>
            <a:r>
              <a:rPr lang="pl-PL" sz="2800" dirty="0" smtClean="0"/>
              <a:t> </a:t>
            </a:r>
            <a:r>
              <a:rPr lang="pl-PL" sz="2800" dirty="0" err="1" smtClean="0"/>
              <a:t>rounds</a:t>
            </a:r>
            <a:r>
              <a:rPr lang="pl-PL" sz="2800" dirty="0" smtClean="0"/>
              <a:t> (</a:t>
            </a:r>
            <a:r>
              <a:rPr lang="pl-PL" sz="2800" dirty="0" err="1" smtClean="0"/>
              <a:t>Results</a:t>
            </a:r>
            <a:r>
              <a:rPr lang="pl-PL" sz="2800" dirty="0" smtClean="0"/>
              <a:t>, </a:t>
            </a:r>
            <a:r>
              <a:rPr lang="pl-PL" sz="2800" dirty="0" err="1" smtClean="0"/>
              <a:t>Support</a:t>
            </a:r>
            <a:r>
              <a:rPr lang="pl-PL" sz="2800" dirty="0" smtClean="0"/>
              <a:t>, </a:t>
            </a:r>
            <a:r>
              <a:rPr lang="pl-PL" sz="2800" dirty="0" err="1" smtClean="0"/>
              <a:t>Tasks</a:t>
            </a:r>
            <a:r>
              <a:rPr lang="pl-PL" sz="2800" dirty="0" smtClean="0"/>
              <a:t>)</a:t>
            </a:r>
          </a:p>
        </p:txBody>
      </p:sp>
    </p:spTree>
    <p:extLst>
      <p:ext uri="{BB962C8B-B14F-4D97-AF65-F5344CB8AC3E}">
        <p14:creationId xmlns:p14="http://schemas.microsoft.com/office/powerpoint/2010/main" val="1835412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TotalTime>
  <Words>582</Words>
  <Application>Microsoft Office PowerPoint</Application>
  <PresentationFormat>Pokaz na ekranie (4:3)</PresentationFormat>
  <Paragraphs>86</Paragraphs>
  <Slides>15</Slides>
  <Notes>4</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15</vt:i4>
      </vt:variant>
    </vt:vector>
  </HeadingPairs>
  <TitlesOfParts>
    <vt:vector size="21" baseType="lpstr">
      <vt:lpstr>Arial</vt:lpstr>
      <vt:lpstr>Calibri</vt:lpstr>
      <vt:lpstr>Segoe UI</vt:lpstr>
      <vt:lpstr>Segoe UI Light</vt:lpstr>
      <vt:lpstr>Trebuchet MS</vt:lpstr>
      <vt:lpstr>Motyw pakietu Office</vt:lpstr>
      <vt:lpstr>WRCs’ potential to increase women’s participation in SME, Innovation and Economic Growth</vt:lpstr>
      <vt:lpstr>Aim and hypothesis</vt:lpstr>
      <vt:lpstr>Women Resource Centre model</vt:lpstr>
      <vt:lpstr>The name `WINNET`</vt:lpstr>
      <vt:lpstr>Women Resource Centre  – the network of practitioners </vt:lpstr>
      <vt:lpstr>Financing</vt:lpstr>
      <vt:lpstr>WINNET Europe – 2007 Members – WRCs from many European countries</vt:lpstr>
      <vt:lpstr>Quadruple Helix</vt:lpstr>
      <vt:lpstr>The BST method</vt:lpstr>
      <vt:lpstr>Thesis - verification</vt:lpstr>
      <vt:lpstr>Recommendation 1</vt:lpstr>
      <vt:lpstr>Recommendation 2</vt:lpstr>
      <vt:lpstr>Recommendation 3</vt:lpstr>
      <vt:lpstr>Implementation of the proposed recommendations will certainly improve the relations and business cooperation of women in Poland. </vt:lpstr>
      <vt:lpstr>Prezentacja programu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Rafal</dc:creator>
  <cp:lastModifiedBy>Sandra M</cp:lastModifiedBy>
  <cp:revision>130</cp:revision>
  <dcterms:created xsi:type="dcterms:W3CDTF">2011-08-15T20:26:05Z</dcterms:created>
  <dcterms:modified xsi:type="dcterms:W3CDTF">2015-12-17T12:01:44Z</dcterms:modified>
</cp:coreProperties>
</file>